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25"/>
  </p:notesMasterIdLst>
  <p:sldIdLst>
    <p:sldId id="256" r:id="rId2"/>
    <p:sldId id="294" r:id="rId3"/>
    <p:sldId id="285" r:id="rId4"/>
    <p:sldId id="278" r:id="rId5"/>
    <p:sldId id="295" r:id="rId6"/>
    <p:sldId id="296" r:id="rId7"/>
    <p:sldId id="299" r:id="rId8"/>
    <p:sldId id="302" r:id="rId9"/>
    <p:sldId id="297" r:id="rId10"/>
    <p:sldId id="300" r:id="rId11"/>
    <p:sldId id="298" r:id="rId12"/>
    <p:sldId id="281" r:id="rId13"/>
    <p:sldId id="280" r:id="rId14"/>
    <p:sldId id="287" r:id="rId15"/>
    <p:sldId id="303" r:id="rId16"/>
    <p:sldId id="266" r:id="rId17"/>
    <p:sldId id="292" r:id="rId18"/>
    <p:sldId id="268" r:id="rId19"/>
    <p:sldId id="293" r:id="rId20"/>
    <p:sldId id="288" r:id="rId21"/>
    <p:sldId id="301" r:id="rId22"/>
    <p:sldId id="262" r:id="rId23"/>
    <p:sldId id="261"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457" autoAdjust="0"/>
    <p:restoredTop sz="89349" autoAdjust="0"/>
  </p:normalViewPr>
  <p:slideViewPr>
    <p:cSldViewPr>
      <p:cViewPr varScale="1">
        <p:scale>
          <a:sx n="24" d="100"/>
          <a:sy n="24" d="100"/>
        </p:scale>
        <p:origin x="-2466" y="-96"/>
      </p:cViewPr>
      <p:guideLst>
        <p:guide orient="horz" pos="2160"/>
        <p:guide pos="2880"/>
      </p:guideLst>
    </p:cSldViewPr>
  </p:slideViewPr>
  <p:notesTextViewPr>
    <p:cViewPr>
      <p:scale>
        <a:sx n="100" d="100"/>
        <a:sy n="100" d="100"/>
      </p:scale>
      <p:origin x="30" y="0"/>
    </p:cViewPr>
  </p:notesTextViewPr>
  <p:sorterViewPr>
    <p:cViewPr>
      <p:scale>
        <a:sx n="66" d="100"/>
        <a:sy n="66" d="100"/>
      </p:scale>
      <p:origin x="0" y="0"/>
    </p:cViewPr>
  </p:sorterViewPr>
  <p:notesViewPr>
    <p:cSldViewPr>
      <p:cViewPr varScale="1">
        <p:scale>
          <a:sx n="58" d="100"/>
          <a:sy n="58" d="100"/>
        </p:scale>
        <p:origin x="-250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camillecollins:Desktop:IQPC%20Ediscovery%20West%202010:IQPC%20Char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camillecollins:Desktop:IQPC%20Ediscovery%20West%202010:IQPC%20Chart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18"/>
  <c:chart>
    <c:plotArea>
      <c:layout/>
      <c:areaChart>
        <c:grouping val="standard"/>
        <c:ser>
          <c:idx val="2"/>
          <c:order val="0"/>
          <c:tx>
            <c:strRef>
              <c:f>Sheet1!$A$2</c:f>
              <c:strCache>
                <c:ptCount val="1"/>
                <c:pt idx="0">
                  <c:v>99% Confidence Level</c:v>
                </c:pt>
              </c:strCache>
            </c:strRef>
          </c:tx>
          <c:spPr>
            <a:solidFill>
              <a:schemeClr val="accent6">
                <a:lumMod val="75000"/>
              </a:schemeClr>
            </a:solidFill>
            <a:scene3d>
              <a:camera prst="orthographicFront"/>
              <a:lightRig rig="threePt" dir="t"/>
            </a:scene3d>
            <a:sp3d>
              <a:bevelT/>
            </a:sp3d>
          </c:spPr>
          <c:cat>
            <c:strRef>
              <c:f>Sheet1!$B$1:$D$1</c:f>
              <c:strCache>
                <c:ptCount val="3"/>
                <c:pt idx="0">
                  <c:v>± 10%</c:v>
                </c:pt>
                <c:pt idx="1">
                  <c:v>± 5%</c:v>
                </c:pt>
                <c:pt idx="2">
                  <c:v>± 2%</c:v>
                </c:pt>
              </c:strCache>
            </c:strRef>
          </c:cat>
          <c:val>
            <c:numRef>
              <c:f>Sheet1!$B$2:$D$2</c:f>
              <c:numCache>
                <c:formatCode>#,##0</c:formatCode>
                <c:ptCount val="3"/>
                <c:pt idx="0">
                  <c:v>166</c:v>
                </c:pt>
                <c:pt idx="1">
                  <c:v>664</c:v>
                </c:pt>
                <c:pt idx="2">
                  <c:v>4130</c:v>
                </c:pt>
              </c:numCache>
            </c:numRef>
          </c:val>
        </c:ser>
        <c:ser>
          <c:idx val="1"/>
          <c:order val="1"/>
          <c:tx>
            <c:strRef>
              <c:f>Sheet1!$A$3</c:f>
              <c:strCache>
                <c:ptCount val="1"/>
                <c:pt idx="0">
                  <c:v>95% Confidence Level</c:v>
                </c:pt>
              </c:strCache>
            </c:strRef>
          </c:tx>
          <c:spPr>
            <a:solidFill>
              <a:schemeClr val="accent1">
                <a:lumMod val="75000"/>
              </a:schemeClr>
            </a:solidFill>
            <a:scene3d>
              <a:camera prst="orthographicFront"/>
              <a:lightRig rig="threePt" dir="t"/>
            </a:scene3d>
            <a:sp3d>
              <a:bevelT/>
            </a:sp3d>
          </c:spPr>
          <c:cat>
            <c:strRef>
              <c:f>Sheet1!$B$1:$D$1</c:f>
              <c:strCache>
                <c:ptCount val="3"/>
                <c:pt idx="0">
                  <c:v>± 10%</c:v>
                </c:pt>
                <c:pt idx="1">
                  <c:v>± 5%</c:v>
                </c:pt>
                <c:pt idx="2">
                  <c:v>± 2%</c:v>
                </c:pt>
              </c:strCache>
            </c:strRef>
          </c:cat>
          <c:val>
            <c:numRef>
              <c:f>Sheet1!$B$3:$D$3</c:f>
              <c:numCache>
                <c:formatCode>#,##0</c:formatCode>
                <c:ptCount val="3"/>
                <c:pt idx="0">
                  <c:v>97</c:v>
                </c:pt>
                <c:pt idx="1">
                  <c:v>384</c:v>
                </c:pt>
                <c:pt idx="2">
                  <c:v>2396</c:v>
                </c:pt>
              </c:numCache>
            </c:numRef>
          </c:val>
        </c:ser>
        <c:ser>
          <c:idx val="0"/>
          <c:order val="2"/>
          <c:tx>
            <c:strRef>
              <c:f>Sheet1!$A$4</c:f>
              <c:strCache>
                <c:ptCount val="1"/>
                <c:pt idx="0">
                  <c:v>90% Confidence Level</c:v>
                </c:pt>
              </c:strCache>
            </c:strRef>
          </c:tx>
          <c:spPr>
            <a:solidFill>
              <a:srgbClr val="800000"/>
            </a:solidFill>
            <a:scene3d>
              <a:camera prst="orthographicFront"/>
              <a:lightRig rig="threePt" dir="t"/>
            </a:scene3d>
            <a:sp3d>
              <a:bevelT/>
            </a:sp3d>
          </c:spPr>
          <c:cat>
            <c:strRef>
              <c:f>Sheet1!$B$1:$D$1</c:f>
              <c:strCache>
                <c:ptCount val="3"/>
                <c:pt idx="0">
                  <c:v>± 10%</c:v>
                </c:pt>
                <c:pt idx="1">
                  <c:v>± 5%</c:v>
                </c:pt>
                <c:pt idx="2">
                  <c:v>± 2%</c:v>
                </c:pt>
              </c:strCache>
            </c:strRef>
          </c:cat>
          <c:val>
            <c:numRef>
              <c:f>Sheet1!$B$4:$D$4</c:f>
              <c:numCache>
                <c:formatCode>#,##0</c:formatCode>
                <c:ptCount val="3"/>
                <c:pt idx="0">
                  <c:v>68</c:v>
                </c:pt>
                <c:pt idx="1">
                  <c:v>271</c:v>
                </c:pt>
                <c:pt idx="2">
                  <c:v>1689</c:v>
                </c:pt>
              </c:numCache>
            </c:numRef>
          </c:val>
        </c:ser>
        <c:axId val="136176000"/>
        <c:axId val="136177536"/>
      </c:areaChart>
      <c:catAx>
        <c:axId val="136176000"/>
        <c:scaling>
          <c:orientation val="minMax"/>
        </c:scaling>
        <c:axPos val="b"/>
        <c:tickLblPos val="nextTo"/>
        <c:txPr>
          <a:bodyPr/>
          <a:lstStyle/>
          <a:p>
            <a:pPr>
              <a:defRPr sz="1600" b="1" i="0"/>
            </a:pPr>
            <a:endParaRPr lang="en-US"/>
          </a:p>
        </c:txPr>
        <c:crossAx val="136177536"/>
        <c:crosses val="autoZero"/>
        <c:auto val="1"/>
        <c:lblAlgn val="ctr"/>
        <c:lblOffset val="100"/>
      </c:catAx>
      <c:valAx>
        <c:axId val="136177536"/>
        <c:scaling>
          <c:orientation val="minMax"/>
        </c:scaling>
        <c:axPos val="l"/>
        <c:majorGridlines/>
        <c:numFmt formatCode="#,##0" sourceLinked="0"/>
        <c:tickLblPos val="nextTo"/>
        <c:txPr>
          <a:bodyPr/>
          <a:lstStyle/>
          <a:p>
            <a:pPr>
              <a:defRPr sz="1400" b="1" i="0">
                <a:solidFill>
                  <a:schemeClr val="tx1">
                    <a:lumMod val="75000"/>
                    <a:lumOff val="25000"/>
                  </a:schemeClr>
                </a:solidFill>
              </a:defRPr>
            </a:pPr>
            <a:endParaRPr lang="en-US"/>
          </a:p>
        </c:txPr>
        <c:crossAx val="136176000"/>
        <c:crosses val="autoZero"/>
        <c:crossBetween val="midCat"/>
      </c:valAx>
    </c:plotArea>
    <c:legend>
      <c:legendPos val="r"/>
      <c:layout/>
      <c:txPr>
        <a:bodyPr/>
        <a:lstStyle/>
        <a:p>
          <a:pPr>
            <a:defRPr sz="1400" b="1" i="0"/>
          </a:pPr>
          <a:endParaRPr lang="en-US"/>
        </a:p>
      </c:txPr>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18"/>
  <c:chart>
    <c:title>
      <c:tx>
        <c:rich>
          <a:bodyPr/>
          <a:lstStyle/>
          <a:p>
            <a:pPr>
              <a:defRPr/>
            </a:pPr>
            <a:r>
              <a:rPr lang="en-US" sz="2600" b="0" i="0" dirty="0"/>
              <a:t>Sample </a:t>
            </a:r>
            <a:r>
              <a:rPr lang="en-US" sz="2600" b="0" i="0" dirty="0" smtClean="0"/>
              <a:t>Sizes </a:t>
            </a:r>
            <a:r>
              <a:rPr lang="en-US" sz="2600" b="0" i="0" dirty="0"/>
              <a:t>at 99% Confidence </a:t>
            </a:r>
            <a:r>
              <a:rPr lang="en-US" sz="2600" b="0" i="0" u="none" strike="noStrike" baseline="0" dirty="0"/>
              <a:t>± 2%</a:t>
            </a:r>
            <a:endParaRPr lang="en-US" sz="2600" b="0" i="0" dirty="0"/>
          </a:p>
        </c:rich>
      </c:tx>
      <c:layout/>
    </c:title>
    <c:plotArea>
      <c:layout/>
      <c:lineChart>
        <c:grouping val="standard"/>
        <c:ser>
          <c:idx val="0"/>
          <c:order val="0"/>
          <c:tx>
            <c:strRef>
              <c:f>Sheet2!$B$1</c:f>
              <c:strCache>
                <c:ptCount val="1"/>
                <c:pt idx="0">
                  <c:v>Sample Size</c:v>
                </c:pt>
              </c:strCache>
            </c:strRef>
          </c:tx>
          <c:marker>
            <c:symbol val="none"/>
          </c:marker>
          <c:cat>
            <c:numRef>
              <c:f>Sheet2!$A$2:$A$5</c:f>
              <c:numCache>
                <c:formatCode>#,##0</c:formatCode>
                <c:ptCount val="4"/>
                <c:pt idx="0">
                  <c:v>10000</c:v>
                </c:pt>
                <c:pt idx="1">
                  <c:v>100000</c:v>
                </c:pt>
                <c:pt idx="2">
                  <c:v>1000000</c:v>
                </c:pt>
                <c:pt idx="3">
                  <c:v>10000000</c:v>
                </c:pt>
              </c:numCache>
            </c:numRef>
          </c:cat>
          <c:val>
            <c:numRef>
              <c:f>Sheet2!$B$2:$B$5</c:f>
              <c:numCache>
                <c:formatCode>#,##0</c:formatCode>
                <c:ptCount val="4"/>
                <c:pt idx="0">
                  <c:v>2932</c:v>
                </c:pt>
                <c:pt idx="1">
                  <c:v>3982</c:v>
                </c:pt>
                <c:pt idx="2">
                  <c:v>4130</c:v>
                </c:pt>
                <c:pt idx="3">
                  <c:v>4146</c:v>
                </c:pt>
              </c:numCache>
            </c:numRef>
          </c:val>
        </c:ser>
        <c:marker val="1"/>
        <c:axId val="136611328"/>
        <c:axId val="136612864"/>
      </c:lineChart>
      <c:catAx>
        <c:axId val="136611328"/>
        <c:scaling>
          <c:orientation val="minMax"/>
        </c:scaling>
        <c:axPos val="b"/>
        <c:numFmt formatCode="#,##0" sourceLinked="1"/>
        <c:tickLblPos val="nextTo"/>
        <c:txPr>
          <a:bodyPr/>
          <a:lstStyle/>
          <a:p>
            <a:pPr>
              <a:defRPr sz="1600" b="1" i="0"/>
            </a:pPr>
            <a:endParaRPr lang="en-US"/>
          </a:p>
        </c:txPr>
        <c:crossAx val="136612864"/>
        <c:crosses val="autoZero"/>
        <c:auto val="1"/>
        <c:lblAlgn val="ctr"/>
        <c:lblOffset val="100"/>
      </c:catAx>
      <c:valAx>
        <c:axId val="136612864"/>
        <c:scaling>
          <c:orientation val="minMax"/>
          <c:max val="4400"/>
          <c:min val="2800"/>
        </c:scaling>
        <c:axPos val="l"/>
        <c:majorGridlines/>
        <c:numFmt formatCode="#,##0" sourceLinked="1"/>
        <c:tickLblPos val="nextTo"/>
        <c:txPr>
          <a:bodyPr/>
          <a:lstStyle/>
          <a:p>
            <a:pPr>
              <a:defRPr sz="1400" b="1" i="0">
                <a:solidFill>
                  <a:schemeClr val="tx1">
                    <a:lumMod val="65000"/>
                    <a:lumOff val="35000"/>
                  </a:schemeClr>
                </a:solidFill>
              </a:defRPr>
            </a:pPr>
            <a:endParaRPr lang="en-US"/>
          </a:p>
        </c:txPr>
        <c:crossAx val="136611328"/>
        <c:crosses val="autoZero"/>
        <c:crossBetween val="between"/>
        <c:majorUnit val="200"/>
      </c:valAx>
    </c:plotArea>
    <c:plotVisOnly val="1"/>
  </c:chart>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E374EA-5211-46C6-880C-3A8575265DDB}" type="datetimeFigureOut">
              <a:rPr lang="en-US" smtClean="0"/>
              <a:pPr/>
              <a:t>4/29/2010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3555EFA-CEB8-4103-8792-66B94EFCC99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mentioned a few different numbers earlier, and this chart depicts the necessary sample size to reach</a:t>
            </a:r>
            <a:r>
              <a:rPr lang="en-US" baseline="0" dirty="0" smtClean="0"/>
              <a:t> three different confidence levels (99% / 95% /90%) with three different </a:t>
            </a:r>
            <a:r>
              <a:rPr lang="en-US" baseline="0" dirty="0" smtClean="0"/>
              <a:t>confidence intervals or margins </a:t>
            </a:r>
            <a:r>
              <a:rPr lang="en-US" baseline="0" dirty="0" smtClean="0"/>
              <a:t>of error (</a:t>
            </a:r>
            <a:r>
              <a:rPr lang="en-US" dirty="0" smtClean="0"/>
              <a:t>± </a:t>
            </a:r>
            <a:r>
              <a:rPr lang="en-US" baseline="0" dirty="0" smtClean="0"/>
              <a:t>10% / </a:t>
            </a:r>
            <a:r>
              <a:rPr lang="en-US" dirty="0" smtClean="0"/>
              <a:t>± </a:t>
            </a:r>
            <a:r>
              <a:rPr lang="en-US" baseline="0" dirty="0" smtClean="0"/>
              <a:t>5% / </a:t>
            </a:r>
            <a:r>
              <a:rPr lang="en-US" dirty="0" smtClean="0"/>
              <a:t>± </a:t>
            </a:r>
            <a:r>
              <a:rPr lang="en-US" baseline="0" dirty="0" smtClean="0"/>
              <a:t>2%). The sample size is the number of documents you need to test / search / review to be considered statistically valid. With a million total documents in your matter, these are the sample sizes you need to take. </a:t>
            </a:r>
            <a:endParaRPr lang="en-US" baseline="0" dirty="0" smtClean="0"/>
          </a:p>
          <a:p>
            <a:endParaRPr lang="en-US" baseline="0" dirty="0" smtClean="0"/>
          </a:p>
          <a:p>
            <a:r>
              <a:rPr lang="en-US" baseline="0" dirty="0" smtClean="0"/>
              <a:t>This </a:t>
            </a:r>
            <a:r>
              <a:rPr lang="en-US" baseline="0" dirty="0" smtClean="0"/>
              <a:t>is a good time to point out that the confidence level and interval are not independent of each other – they work together to drive the </a:t>
            </a:r>
            <a:r>
              <a:rPr lang="en-US" baseline="0" dirty="0" smtClean="0"/>
              <a:t>result of our sample size calculation.</a:t>
            </a:r>
            <a:endParaRPr lang="en-US" baseline="0" dirty="0" smtClean="0"/>
          </a:p>
          <a:p>
            <a:endParaRPr lang="en-US" baseline="0" dirty="0" smtClean="0"/>
          </a:p>
          <a:p>
            <a:r>
              <a:rPr lang="en-US" baseline="0" dirty="0" smtClean="0"/>
              <a:t>Clearly you can see the dramatic difference of sample size required to achieve high accuracy with low margin of </a:t>
            </a:r>
            <a:r>
              <a:rPr lang="en-US" baseline="0" dirty="0" smtClean="0"/>
              <a:t>error – the curve is very steep as our confidence increases. </a:t>
            </a:r>
            <a:r>
              <a:rPr lang="en-US" baseline="0" dirty="0" smtClean="0"/>
              <a:t>The </a:t>
            </a:r>
            <a:r>
              <a:rPr lang="en-US" baseline="0" dirty="0" smtClean="0"/>
              <a:t>top right of the green </a:t>
            </a:r>
            <a:r>
              <a:rPr lang="en-US" baseline="0" dirty="0" smtClean="0"/>
              <a:t>area in the chart is going to serve as the most conservative and the measure we’re dealing with today. More important than the curve on this chart, though, is that the sample size for a population of 1 million documents is really relatively small – around 4,100 for the most conservative area shown. That’s really not bad, but you’re probably wondering how this is going to scale when we go an order of magnitude smaller or larger so let’s take a look at that.</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demonstrates just how well things</a:t>
            </a:r>
            <a:r>
              <a:rPr lang="en-US" baseline="0" dirty="0" smtClean="0"/>
              <a:t> scale at large numbers; it runs from 10 thousand to 10 million. We’re using our most conservative levels </a:t>
            </a:r>
            <a:r>
              <a:rPr lang="en-US" baseline="0" dirty="0" smtClean="0"/>
              <a:t>here (99% confidence level and </a:t>
            </a:r>
            <a:r>
              <a:rPr lang="en-US" dirty="0" smtClean="0"/>
              <a:t>± </a:t>
            </a:r>
            <a:r>
              <a:rPr lang="en-US" baseline="0" dirty="0" smtClean="0"/>
              <a:t>2% confidence interval). </a:t>
            </a:r>
            <a:r>
              <a:rPr lang="en-US" baseline="0" dirty="0" smtClean="0"/>
              <a:t>Sure there’s a big jump from 10 thousand to 100 thousand, but check out the total numbers. The overall number of documents is still relatively small considering the population. You can also see that the increases in required sample size only go up slightly even as the population increases by large amounts. The far right side of the graph demonstrates a population of 10 </a:t>
            </a:r>
            <a:r>
              <a:rPr lang="en-US" b="0" baseline="0" dirty="0" smtClean="0"/>
              <a:t>million documents, and the required sample size is only marginally larger than 1 million. </a:t>
            </a:r>
            <a:r>
              <a:rPr lang="en-US" baseline="0" dirty="0" smtClean="0"/>
              <a:t>Statistics can have a dramatic effect in giving you the confidence that your sample will represent the population even with very large numbers of total documents. As the amount of information stored electronically increases every year, statistical approaches will be one of our only savings graces.</a:t>
            </a:r>
          </a:p>
          <a:p>
            <a:endParaRPr lang="en-US" baseline="0" dirty="0" smtClean="0"/>
          </a:p>
          <a:p>
            <a:r>
              <a:rPr lang="en-US" baseline="0" dirty="0" smtClean="0"/>
              <a:t>There is one big gotcha that I should throw in here now. There’s always a catch, right? The catch on Gallup polls? They don’t sample people they know aren’t going to vote. Okay, that’s fair, right?  There’s no reason to include them if they’re not going to show up on election day because they don’t really count as part of the voting population. Likewise, the catch for eDiscovery is you can’t sample files that aren’t user documents. You lose value if you’re trying to include operating system and program files, because they’re meaningless in your data set. They don’t get a vote.</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Let’s talk again about</a:t>
            </a:r>
            <a:r>
              <a:rPr lang="en-US" baseline="0" dirty="0" smtClean="0"/>
              <a:t> our scenario.</a:t>
            </a:r>
            <a:r>
              <a:rPr lang="en-US" dirty="0" smtClean="0"/>
              <a:t> We all know finding a </a:t>
            </a:r>
            <a:r>
              <a:rPr lang="en-US" i="1" dirty="0" smtClean="0"/>
              <a:t>good</a:t>
            </a:r>
            <a:r>
              <a:rPr lang="en-US" i="1" baseline="0" dirty="0" smtClean="0"/>
              <a:t> </a:t>
            </a:r>
            <a:r>
              <a:rPr lang="en-US" baseline="0" dirty="0" smtClean="0"/>
              <a:t>search method is </a:t>
            </a:r>
            <a:r>
              <a:rPr lang="en-US" baseline="0" dirty="0" smtClean="0"/>
              <a:t>difficult, and truly </a:t>
            </a:r>
            <a:r>
              <a:rPr lang="en-US" baseline="0" dirty="0" smtClean="0"/>
              <a:t>finding</a:t>
            </a:r>
            <a:r>
              <a:rPr lang="en-US" dirty="0" smtClean="0"/>
              <a:t> the </a:t>
            </a:r>
            <a:r>
              <a:rPr lang="en-US" i="1" dirty="0" smtClean="0"/>
              <a:t>best</a:t>
            </a:r>
            <a:r>
              <a:rPr lang="en-US" dirty="0" smtClean="0"/>
              <a:t> search method is nearly impossible.</a:t>
            </a:r>
          </a:p>
          <a:p>
            <a:pPr>
              <a:buNone/>
            </a:pPr>
            <a:endParaRPr lang="en-US" dirty="0" smtClean="0"/>
          </a:p>
          <a:p>
            <a:r>
              <a:rPr lang="en-US" dirty="0" smtClean="0"/>
              <a:t>We have to worry about who chooses search terms. There</a:t>
            </a:r>
            <a:r>
              <a:rPr lang="en-US" baseline="0" dirty="0" smtClean="0"/>
              <a:t> are considerations to be made for a</a:t>
            </a:r>
            <a:r>
              <a:rPr lang="en-US" dirty="0" smtClean="0"/>
              <a:t>symmetric knowledge, cooperation issues, ethical concerns.</a:t>
            </a:r>
          </a:p>
          <a:p>
            <a:endParaRPr lang="en-US" dirty="0" smtClean="0"/>
          </a:p>
          <a:p>
            <a:r>
              <a:rPr lang="en-US" dirty="0" smtClean="0"/>
              <a:t>The key is that it</a:t>
            </a:r>
            <a:r>
              <a:rPr lang="en-US" baseline="0" dirty="0" smtClean="0"/>
              <a:t> r</a:t>
            </a:r>
            <a:r>
              <a:rPr lang="en-US" dirty="0" smtClean="0"/>
              <a:t>equires iterative testing and </a:t>
            </a:r>
            <a:r>
              <a:rPr lang="en-US" dirty="0" smtClean="0"/>
              <a:t>statistical validation</a:t>
            </a:r>
            <a:r>
              <a:rPr lang="en-US" dirty="0" smtClean="0"/>
              <a:t>, we can’t assume</a:t>
            </a:r>
            <a:r>
              <a:rPr lang="en-US" baseline="0" dirty="0" smtClean="0"/>
              <a:t> that what the key custodians tell us will always be correct.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None/>
            </a:pPr>
            <a:r>
              <a:rPr lang="en-US" dirty="0" smtClean="0"/>
              <a:t>Let’s jump back into our process which began with around 10</a:t>
            </a:r>
            <a:r>
              <a:rPr lang="en-US" baseline="0" dirty="0" smtClean="0"/>
              <a:t> million</a:t>
            </a:r>
            <a:r>
              <a:rPr lang="en-US" dirty="0" smtClean="0"/>
              <a:t> documents collected. We used</a:t>
            </a:r>
            <a:r>
              <a:rPr lang="en-US" baseline="0" dirty="0" smtClean="0"/>
              <a:t> the most conservative confidence level and interval that we just discussed. </a:t>
            </a:r>
            <a:r>
              <a:rPr lang="en-US" dirty="0" smtClean="0"/>
              <a:t>Statistical calculations told us our sample size for this population should be: </a:t>
            </a:r>
            <a:r>
              <a:rPr lang="en-US" u="sng" dirty="0" smtClean="0"/>
              <a:t>4,150 documents</a:t>
            </a:r>
            <a:r>
              <a:rPr lang="en-US" u="none" dirty="0" smtClean="0"/>
              <a:t>. </a:t>
            </a:r>
            <a:r>
              <a:rPr lang="en-US" dirty="0" smtClean="0"/>
              <a:t>We produced an application</a:t>
            </a:r>
            <a:r>
              <a:rPr lang="en-US" baseline="0" dirty="0" smtClean="0"/>
              <a:t> </a:t>
            </a:r>
            <a:r>
              <a:rPr lang="en-US" baseline="0" dirty="0" smtClean="0"/>
              <a:t>in-house that used a random number generator </a:t>
            </a:r>
            <a:r>
              <a:rPr lang="en-US" baseline="0" dirty="0" smtClean="0"/>
              <a:t>to </a:t>
            </a:r>
            <a:r>
              <a:rPr lang="en-US" dirty="0" smtClean="0"/>
              <a:t>choose a </a:t>
            </a:r>
            <a:r>
              <a:rPr lang="en-US" i="1" dirty="0" smtClean="0"/>
              <a:t>truly random </a:t>
            </a:r>
            <a:r>
              <a:rPr lang="en-US" dirty="0" smtClean="0"/>
              <a:t>sample of 4,150 documents from all the collected data, both email and </a:t>
            </a:r>
            <a:r>
              <a:rPr lang="en-US" dirty="0" err="1" smtClean="0"/>
              <a:t>eDocs</a:t>
            </a:r>
            <a:r>
              <a:rPr lang="en-US" dirty="0" smtClean="0"/>
              <a:t>.</a:t>
            </a:r>
            <a:r>
              <a:rPr lang="en-US" baseline="0" dirty="0" smtClean="0"/>
              <a:t> We then </a:t>
            </a:r>
            <a:r>
              <a:rPr lang="en-US" dirty="0" smtClean="0"/>
              <a:t>ran a search using the initial search terms that counsel thought would work well.</a:t>
            </a:r>
            <a:r>
              <a:rPr lang="en-US" baseline="0" dirty="0" smtClean="0"/>
              <a:t> Counsel </a:t>
            </a:r>
            <a:r>
              <a:rPr lang="en-US" dirty="0" smtClean="0"/>
              <a:t>reviewed </a:t>
            </a:r>
            <a:r>
              <a:rPr lang="en-US" i="1" dirty="0" smtClean="0"/>
              <a:t>all </a:t>
            </a:r>
            <a:r>
              <a:rPr lang="en-US" dirty="0" smtClean="0"/>
              <a:t>the results, both positive (or responsive) and negative (or non-responsive), to find</a:t>
            </a:r>
            <a:r>
              <a:rPr lang="en-US" baseline="0" dirty="0" smtClean="0"/>
              <a:t> false positives and missed relevant documents.</a:t>
            </a:r>
          </a:p>
          <a:p>
            <a:pPr>
              <a:buNone/>
            </a:pPr>
            <a:endParaRPr lang="en-US" baseline="0" dirty="0" smtClean="0"/>
          </a:p>
          <a:p>
            <a:pPr>
              <a:buNone/>
            </a:pPr>
            <a:r>
              <a:rPr lang="en-US" u="none" dirty="0" smtClean="0"/>
              <a:t>[Note: For readers</a:t>
            </a:r>
            <a:r>
              <a:rPr lang="en-US" u="none" baseline="0" dirty="0" smtClean="0"/>
              <a:t> who have</a:t>
            </a:r>
            <a:r>
              <a:rPr lang="en-US" u="none" dirty="0" smtClean="0"/>
              <a:t> worked out the math</a:t>
            </a:r>
            <a:r>
              <a:rPr lang="en-US" u="none" baseline="0" dirty="0" smtClean="0"/>
              <a:t>, the numbers are</a:t>
            </a:r>
            <a:r>
              <a:rPr lang="en-US" u="none" dirty="0" smtClean="0"/>
              <a:t> rounded up by</a:t>
            </a:r>
            <a:r>
              <a:rPr lang="en-US" u="none" baseline="0" dirty="0" smtClean="0"/>
              <a:t> a few for presentation purposes. Rounding up the number of documents is always okay, rounding down is not.]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Surprise, surprise… results did not match expectations. Responsiveness was higher than we expected. There were too many false positives – documents that the search returned as responsive weren’t relevant. A small number of relevant documents weren’t returned as responsive.</a:t>
            </a:r>
            <a:r>
              <a:rPr lang="en-US" baseline="0" dirty="0" smtClean="0"/>
              <a:t> We r</a:t>
            </a:r>
            <a:r>
              <a:rPr lang="en-US" dirty="0" smtClean="0"/>
              <a:t>evised the keyword list for over-inclusive terms and missed terms, ran the search again, and… Returned a much lower percentage of responsive documents with no false positives and no missed relevant documents.</a:t>
            </a:r>
            <a:r>
              <a:rPr lang="en-US" baseline="0" dirty="0" smtClean="0"/>
              <a:t> We could now r</a:t>
            </a:r>
            <a:r>
              <a:rPr lang="en-US" dirty="0" smtClean="0"/>
              <a:t>eport that the success of our testing produced a more accurate search with less falsely responsive data</a:t>
            </a:r>
            <a:r>
              <a:rPr lang="en-US" dirty="0" smtClean="0"/>
              <a:t>!</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[This section added in response to audience feedback.]</a:t>
            </a:r>
          </a:p>
          <a:p>
            <a:r>
              <a:rPr lang="en-US" dirty="0" smtClean="0"/>
              <a:t>Question:</a:t>
            </a:r>
            <a:r>
              <a:rPr lang="en-US" baseline="0" dirty="0" smtClean="0"/>
              <a:t> So am I just using this to figure out how many times the word “widget” appears in my dataset or is that oversimplifying?</a:t>
            </a:r>
          </a:p>
          <a:p>
            <a:endParaRPr lang="en-US" baseline="0" dirty="0" smtClean="0"/>
          </a:p>
          <a:p>
            <a:r>
              <a:rPr lang="en-US" baseline="0" dirty="0" smtClean="0"/>
              <a:t>Answer: It is oversimplifying to some extent. You’re trying to figure out if the search term “widget” as well as all your other search terms are </a:t>
            </a:r>
            <a:r>
              <a:rPr lang="en-US" i="1" baseline="0" dirty="0" smtClean="0"/>
              <a:t>good </a:t>
            </a:r>
            <a:r>
              <a:rPr lang="en-US" baseline="0" dirty="0" smtClean="0"/>
              <a:t>search terms, </a:t>
            </a:r>
            <a:r>
              <a:rPr lang="en-US" i="1" baseline="0" dirty="0" smtClean="0"/>
              <a:t>useful</a:t>
            </a:r>
            <a:r>
              <a:rPr lang="en-US" i="0" baseline="0" dirty="0" smtClean="0"/>
              <a:t> search terms</a:t>
            </a:r>
            <a:r>
              <a:rPr lang="en-US" baseline="0" dirty="0" smtClean="0"/>
              <a:t>: Does the search return false positives (documents that are responsive but aren’t really relevant to the case)? Does it miss relevant documents? So if “widget” returns 1,000 documents that aren’t relevant then maybe you should be more specific with something like “blue widget” and “broken widget.” You may also need to scrap “widget” as a search term and use something different that fits more closely to your case like “sprocket.” The point is you want to see if you’re getting back the data you expect and minimize the trash returned in the process.</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Some of you are out there right now</a:t>
            </a:r>
            <a:r>
              <a:rPr lang="en-US" baseline="0" dirty="0" smtClean="0"/>
              <a:t> saying, “Hey wait a minute! </a:t>
            </a:r>
            <a:r>
              <a:rPr lang="en-US" baseline="0" dirty="0" smtClean="0"/>
              <a:t>There’s nothing new about this. I </a:t>
            </a:r>
            <a:r>
              <a:rPr lang="en-US" baseline="0" dirty="0" smtClean="0"/>
              <a:t>always test my keywords!” Of course you do – it’s not whether you test your keywords, it’s how much data you test them on. I’ve talked to so many people over the past couple years who say, “oh I test on 10% or 5%.” Yet when I point out that 10% of 10 million documents is </a:t>
            </a:r>
            <a:r>
              <a:rPr lang="en-US" baseline="0" dirty="0" smtClean="0"/>
              <a:t>still 1 </a:t>
            </a:r>
            <a:r>
              <a:rPr lang="en-US" b="1" baseline="0" dirty="0" smtClean="0"/>
              <a:t>million</a:t>
            </a:r>
            <a:r>
              <a:rPr lang="en-US" b="0" baseline="0" dirty="0" smtClean="0"/>
              <a:t> documents to test on, they inevitably say, “well if it’s too much I reduce it to 5% or 1%.” That’s the problem – where do you draw the line? How can you make that decision? Statistics can tell you exactly how many documents you need to test, and more often than not, that number will be smaller than taking a straight percentage of documents.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[This section added in response to audience feedback.]</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Question: How can I take advantage of statistical sampling to validate my search terms without collecting all of the data first?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Answer: There are two scenarios in which you would do this: (1) you think data from a specific location won’t be relevant (group share, one section of a SharePoint store, etc.) and want to rule out the need to collect it and (2) you know where all the data is but you don’t want to store all of it a second time just to run search terms. The way you accomplish both of these is essentially the same. There are many tools which provide an “audit” capability; they let you determine how many and of what size the files are in a location, such as a group share, without actually collecting the data. The audit </a:t>
            </a:r>
            <a:r>
              <a:rPr lang="en-US" b="0" baseline="0" dirty="0" smtClean="0"/>
              <a:t>presents </a:t>
            </a:r>
            <a:r>
              <a:rPr lang="en-US" b="0" baseline="0" dirty="0" smtClean="0"/>
              <a:t>you with a file list containing the full path of all of the files. I have personally run an audit on a share which contained over 24 million files and well over several terabytes and it completed in less than 24 hours. At this point you would randomly select items from the audit list </a:t>
            </a:r>
            <a:r>
              <a:rPr lang="en-US" b="0" baseline="0" dirty="0" smtClean="0"/>
              <a:t>according </a:t>
            </a:r>
            <a:r>
              <a:rPr lang="en-US" b="0" baseline="0" dirty="0" smtClean="0"/>
              <a:t>to the statistical </a:t>
            </a:r>
            <a:r>
              <a:rPr lang="en-US" b="0" baseline="0" dirty="0" smtClean="0"/>
              <a:t>calculations and retrieve only those few files </a:t>
            </a:r>
            <a:r>
              <a:rPr lang="en-US" b="0" baseline="0" smtClean="0"/>
              <a:t>for testing. </a:t>
            </a:r>
            <a:r>
              <a:rPr lang="en-US" b="0" baseline="0" dirty="0" smtClean="0"/>
              <a:t>Search term testing would be performed on this data set and would be representative of all of the data.</a:t>
            </a:r>
          </a:p>
        </p:txBody>
      </p:sp>
      <p:sp>
        <p:nvSpPr>
          <p:cNvPr id="4" name="Slide Number Placeholder 3"/>
          <p:cNvSpPr>
            <a:spLocks noGrp="1"/>
          </p:cNvSpPr>
          <p:nvPr>
            <p:ph type="sldNum" sz="quarter" idx="10"/>
          </p:nvPr>
        </p:nvSpPr>
        <p:spPr/>
        <p:txBody>
          <a:bodyPr/>
          <a:lstStyle/>
          <a:p>
            <a:fld id="{83555EFA-CEB8-4103-8792-66B94EFCC994}"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buNone/>
            </a:pPr>
            <a:r>
              <a:rPr lang="en-US" dirty="0" smtClean="0"/>
              <a:t>There</a:t>
            </a:r>
            <a:r>
              <a:rPr lang="en-US" baseline="0" dirty="0" smtClean="0"/>
              <a:t> were still a decent number of documents left to review after </a:t>
            </a:r>
            <a:r>
              <a:rPr lang="en-US" baseline="0" dirty="0" smtClean="0"/>
              <a:t>filtering. </a:t>
            </a:r>
            <a:r>
              <a:rPr lang="en-US" baseline="0" dirty="0" smtClean="0"/>
              <a:t>Everyone </a:t>
            </a:r>
            <a:r>
              <a:rPr lang="en-US" baseline="0" dirty="0" smtClean="0"/>
              <a:t>is </a:t>
            </a:r>
            <a:r>
              <a:rPr lang="en-US" baseline="0" dirty="0" smtClean="0"/>
              <a:t>aware of the pains of dealing with review - r</a:t>
            </a:r>
            <a:r>
              <a:rPr lang="en-US" dirty="0" smtClean="0"/>
              <a:t>eviewers often disagree about relevance or simply don’t understand the material. Now, of course,</a:t>
            </a:r>
            <a:r>
              <a:rPr lang="en-US" baseline="0" dirty="0" smtClean="0"/>
              <a:t> you’re not going to let a flock of contract attorneys loose on reviewing with no guidance or oversight. You’re going to check very early on in the process and correct the problems you see. That doesn’t mean more won’t pop up later, though. </a:t>
            </a:r>
          </a:p>
          <a:p>
            <a:pPr algn="l">
              <a:buNone/>
            </a:pPr>
            <a:endParaRPr lang="en-US" baseline="0" dirty="0" smtClean="0"/>
          </a:p>
          <a:p>
            <a:pPr algn="l">
              <a:buNone/>
            </a:pPr>
            <a:r>
              <a:rPr lang="en-US" baseline="0" dirty="0" smtClean="0"/>
              <a:t>There are plenty of companies and firms that every day, right now, are reviewing every single item they have two and often three times. That’s a lot of money tied up in review and it’s simply not going to continue to scale as matters get larger. Even with statistical sampling at the search and filtering phase, the numbers coming out the other end for review </a:t>
            </a:r>
            <a:r>
              <a:rPr lang="en-US" b="0" i="1" baseline="0" dirty="0" smtClean="0"/>
              <a:t>will</a:t>
            </a:r>
            <a:r>
              <a:rPr lang="en-US" b="0" baseline="0" dirty="0" smtClean="0"/>
              <a:t> continue to grow. You’re going to see more people advocating statistical sampling at the review phase. </a:t>
            </a:r>
          </a:p>
          <a:p>
            <a:pPr algn="l">
              <a:buNone/>
            </a:pPr>
            <a:endParaRPr lang="en-US" b="0" baseline="0" dirty="0" smtClean="0"/>
          </a:p>
          <a:p>
            <a:pPr algn="l">
              <a:buNone/>
            </a:pPr>
            <a:r>
              <a:rPr lang="en-US" b="0" baseline="0" dirty="0" smtClean="0"/>
              <a:t>In our case here there were 120 thousand documents left to review, 1.2% of the original total</a:t>
            </a:r>
            <a:r>
              <a:rPr lang="en-US" b="0" baseline="0" dirty="0" smtClean="0"/>
              <a:t>. The doc review team made one pass on the documents, marking as needed. </a:t>
            </a:r>
            <a:r>
              <a:rPr lang="en-US" b="0" baseline="0" dirty="0" smtClean="0"/>
              <a:t>Instead of performing a double </a:t>
            </a:r>
            <a:r>
              <a:rPr lang="en-US" b="0" baseline="0" dirty="0" smtClean="0"/>
              <a:t>review with subject matter experts, </a:t>
            </a:r>
            <a:r>
              <a:rPr lang="en-US" dirty="0" smtClean="0"/>
              <a:t>we would only </a:t>
            </a:r>
            <a:r>
              <a:rPr lang="en-US" dirty="0" smtClean="0"/>
              <a:t>have needed</a:t>
            </a:r>
            <a:r>
              <a:rPr lang="en-US" baseline="0" dirty="0" smtClean="0"/>
              <a:t> </a:t>
            </a:r>
            <a:r>
              <a:rPr lang="en-US" baseline="0" dirty="0" smtClean="0"/>
              <a:t>to </a:t>
            </a:r>
            <a:r>
              <a:rPr lang="en-US" dirty="0" smtClean="0"/>
              <a:t>sample a random set of </a:t>
            </a:r>
            <a:r>
              <a:rPr lang="en-US" u="sng" dirty="0" smtClean="0"/>
              <a:t>4,010</a:t>
            </a:r>
            <a:r>
              <a:rPr lang="en-US" dirty="0" smtClean="0"/>
              <a:t> documents that had previously been reviewed by</a:t>
            </a:r>
            <a:r>
              <a:rPr lang="en-US" baseline="0" dirty="0" smtClean="0"/>
              <a:t> the team</a:t>
            </a:r>
            <a:r>
              <a:rPr lang="en-US" dirty="0" smtClean="0"/>
              <a:t>. Yes, y</a:t>
            </a:r>
            <a:r>
              <a:rPr lang="en-US" b="0" baseline="0" dirty="0" smtClean="0"/>
              <a:t>ou’ll need rule 502 and claw-back agreements, but </a:t>
            </a:r>
            <a:r>
              <a:rPr lang="en-US" dirty="0" smtClean="0"/>
              <a:t>these numbers are compelling!</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Typical results would be</a:t>
            </a:r>
            <a:r>
              <a:rPr lang="en-US" baseline="0" dirty="0" smtClean="0"/>
              <a:t> for a</a:t>
            </a:r>
            <a:r>
              <a:rPr lang="en-US" dirty="0" smtClean="0"/>
              <a:t> </a:t>
            </a:r>
            <a:r>
              <a:rPr lang="en-US" dirty="0" smtClean="0"/>
              <a:t>subject matter expert </a:t>
            </a:r>
            <a:r>
              <a:rPr lang="en-US" dirty="0" smtClean="0"/>
              <a:t>to review the sample and note </a:t>
            </a:r>
            <a:r>
              <a:rPr lang="en-US" dirty="0" smtClean="0"/>
              <a:t>a few anomalies. A few reviewers were marking false positives that contained a specific search term as relevant. One reviewer consistently missed relevant documents dealing with a different term</a:t>
            </a:r>
            <a:r>
              <a:rPr lang="en-US" dirty="0" smtClean="0"/>
              <a:t>. This identifies</a:t>
            </a:r>
            <a:r>
              <a:rPr lang="en-US" baseline="0" dirty="0" smtClean="0"/>
              <a:t> problems with the reviewers and still allows you to correct those problems in a timely manner.</a:t>
            </a:r>
            <a:r>
              <a:rPr lang="en-US" dirty="0" smtClean="0"/>
              <a:t> </a:t>
            </a:r>
            <a:r>
              <a:rPr lang="en-US" baseline="0" dirty="0" smtClean="0"/>
              <a:t>But </a:t>
            </a:r>
            <a:r>
              <a:rPr lang="en-US" baseline="0" dirty="0" smtClean="0"/>
              <a:t>you don’t </a:t>
            </a:r>
            <a:r>
              <a:rPr lang="en-US" baseline="0" dirty="0" smtClean="0"/>
              <a:t>have to review every document </a:t>
            </a:r>
            <a:r>
              <a:rPr lang="en-US" baseline="0" dirty="0" smtClean="0"/>
              <a:t>two or three </a:t>
            </a:r>
            <a:r>
              <a:rPr lang="en-US" baseline="0" dirty="0" smtClean="0"/>
              <a:t>times, </a:t>
            </a:r>
            <a:r>
              <a:rPr lang="en-US" baseline="0" dirty="0" smtClean="0"/>
              <a:t>you take a </a:t>
            </a:r>
            <a:r>
              <a:rPr lang="en-US" baseline="0" dirty="0" smtClean="0"/>
              <a:t>statistical sample that </a:t>
            </a:r>
            <a:r>
              <a:rPr lang="en-US" baseline="0" dirty="0" smtClean="0"/>
              <a:t>represents </a:t>
            </a:r>
            <a:r>
              <a:rPr lang="en-US" baseline="0" dirty="0" smtClean="0"/>
              <a:t>the population of documents that </a:t>
            </a:r>
            <a:r>
              <a:rPr lang="en-US" baseline="0" dirty="0" smtClean="0"/>
              <a:t>have </a:t>
            </a:r>
            <a:r>
              <a:rPr lang="en-US" baseline="0" dirty="0" smtClean="0"/>
              <a:t>been reviewed</a:t>
            </a:r>
            <a:r>
              <a:rPr lang="en-US"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Now, if you’ll recall, my</a:t>
            </a:r>
            <a:r>
              <a:rPr lang="en-US" baseline="0" dirty="0" smtClean="0"/>
              <a:t> story here began not only with counsel being asked to perform sampling but also with me, as a vendor, being called on to demonstrate the validity of the results from my processing tools. We followed the same statistically sound method to not only test that our search engine was operating correctly, but also to compare it to other industry standard tools. The results of all of our statistical search and tool validation were submitted and I’m still around to talk about it.</a:t>
            </a:r>
          </a:p>
          <a:p>
            <a:endParaRPr lang="en-US" baseline="0" dirty="0" smtClean="0"/>
          </a:p>
          <a:p>
            <a:r>
              <a:rPr lang="en-US" baseline="0" dirty="0" smtClean="0"/>
              <a:t>What I really want to put out there is that you should ask yourself if you can answer these questions about your vendors. </a:t>
            </a:r>
            <a:r>
              <a:rPr lang="en-US" dirty="0" smtClean="0"/>
              <a:t>Take note of that last one – it’s about the results</a:t>
            </a:r>
            <a:r>
              <a:rPr lang="en-US" baseline="0" dirty="0" smtClean="0"/>
              <a:t> the vendor provided, but it’s also about how you used those results. You can’t just throw statistics on the page and call it a day. You can’t throw away project management. Like everything else you need to be the expert and know what’s going on behind the scenes – just because a vendor does the work doesn’t mean you’ll have carte blanche to lay the blame if something goes wrong.</a:t>
            </a:r>
            <a:endParaRPr lang="en-US" dirty="0" smtClean="0"/>
          </a:p>
          <a:p>
            <a:endParaRPr lang="en-US" dirty="0" smtClean="0"/>
          </a:p>
          <a:p>
            <a:r>
              <a:rPr lang="en-US" dirty="0" smtClean="0"/>
              <a:t>Now I’m not suggesting that </a:t>
            </a:r>
            <a:r>
              <a:rPr lang="en-US" dirty="0" smtClean="0"/>
              <a:t>everyone </a:t>
            </a:r>
            <a:r>
              <a:rPr lang="en-US" dirty="0" smtClean="0"/>
              <a:t>head for the halls and get your vendor on the phone if you don’t know the answers to all of these questions. It also</a:t>
            </a:r>
            <a:r>
              <a:rPr lang="en-US" baseline="0" dirty="0" smtClean="0"/>
              <a:t> doesn’t mean that you need to go back to your vendor and re-visit statistical sampling for every case you ever worked on – you know the data in the case and you can say you were comfortable with it. There was a time when that was reasonable, and that’s okay, but today the standard has changed.</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So how will statistics</a:t>
            </a:r>
            <a:r>
              <a:rPr lang="en-US" baseline="0" dirty="0" smtClean="0"/>
              <a:t> be integrated with eDiscovery in the future?</a:t>
            </a:r>
            <a:r>
              <a:rPr lang="en-US" dirty="0" smtClean="0"/>
              <a:t> Products</a:t>
            </a:r>
            <a:r>
              <a:rPr lang="en-US" baseline="0" dirty="0" smtClean="0"/>
              <a:t> using b</a:t>
            </a:r>
            <a:r>
              <a:rPr lang="en-US" dirty="0" smtClean="0"/>
              <a:t>uilt-in iterative review with statistical sampling is a good start. Review feedback mechanisms are present today in fewer products than you can count on one hand. They’ve been used in some real cases, but I don’t think they’ve really</a:t>
            </a:r>
            <a:r>
              <a:rPr lang="en-US" baseline="0" dirty="0" smtClean="0"/>
              <a:t> been </a:t>
            </a:r>
            <a:r>
              <a:rPr lang="en-US" dirty="0" smtClean="0"/>
              <a:t>challenged.</a:t>
            </a:r>
            <a:r>
              <a:rPr lang="en-US" baseline="0" dirty="0" smtClean="0"/>
              <a:t> They have, however, been s</a:t>
            </a:r>
            <a:r>
              <a:rPr lang="en-US" dirty="0" smtClean="0"/>
              <a:t>hown to often be more accurate than biased human reviewers</a:t>
            </a:r>
            <a:r>
              <a:rPr lang="en-US" dirty="0" smtClean="0"/>
              <a:t>. These products</a:t>
            </a:r>
            <a:r>
              <a:rPr lang="en-US" baseline="0" dirty="0" smtClean="0"/>
              <a:t> typically don’t require one complete pass of review on all documents – instead they use feedback mechanisms and specially designed algorithms to determine which documents are relevant, privileged, etc. without requiring all documents to be reviewed by a human. Then they provide built in statistical sampling of the documents that have not been reviewed.</a:t>
            </a:r>
            <a:endParaRPr lang="en-US" dirty="0" smtClean="0"/>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next one’s self-explanatory – using only “Concept Searching” is a black box and a dead end. In fact, anything that’s a black box is bad news. You’ve no</a:t>
            </a:r>
            <a:r>
              <a:rPr lang="en-US" baseline="0" dirty="0" smtClean="0"/>
              <a:t> doubt heard the black box complaint before, but you’ll see more vendors being required to open things up in the near </a:t>
            </a:r>
            <a:r>
              <a:rPr lang="en-US" baseline="0" dirty="0" smtClean="0"/>
              <a:t>future. </a:t>
            </a:r>
            <a:r>
              <a:rPr lang="en-US" dirty="0" smtClean="0"/>
              <a:t>If </a:t>
            </a:r>
            <a:r>
              <a:rPr lang="en-US" dirty="0" smtClean="0"/>
              <a:t>the vendor can’t point you to a straightforward explanation of how the technology really works, don’t use it,</a:t>
            </a:r>
            <a:r>
              <a:rPr lang="en-US" baseline="0" dirty="0" smtClean="0"/>
              <a:t> because you’ll be the one trying to explain how you ended up with the results. </a:t>
            </a:r>
            <a:r>
              <a:rPr lang="en-US" baseline="0" dirty="0" smtClean="0"/>
              <a:t>If you’ve ever seen counsel stand up in front of a federal magistrate and not be able to answer the question of how they came away with the results they did, you know it is not pretty.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a:t>
            </a:r>
            <a:r>
              <a:rPr lang="en-US" baseline="0" dirty="0" smtClean="0"/>
              <a:t>is the real key – a</a:t>
            </a:r>
            <a:r>
              <a:rPr lang="en-US" dirty="0" smtClean="0"/>
              <a:t>dvanced search techniques must offer explanatory reasoning, and this can be done through statistics. This is the coming trend. This is where statistics will</a:t>
            </a:r>
            <a:r>
              <a:rPr lang="en-US" baseline="0" dirty="0" smtClean="0"/>
              <a:t> bolster eDiscovery in the future</a:t>
            </a:r>
            <a:r>
              <a:rPr lang="en-US" dirty="0" smtClean="0"/>
              <a:t>.</a:t>
            </a:r>
          </a:p>
        </p:txBody>
      </p:sp>
      <p:sp>
        <p:nvSpPr>
          <p:cNvPr id="4" name="Slide Number Placeholder 3"/>
          <p:cNvSpPr>
            <a:spLocks noGrp="1"/>
          </p:cNvSpPr>
          <p:nvPr>
            <p:ph type="sldNum" sz="quarter" idx="10"/>
          </p:nvPr>
        </p:nvSpPr>
        <p:spPr/>
        <p:txBody>
          <a:bodyPr/>
          <a:lstStyle/>
          <a:p>
            <a:fld id="{83555EFA-CEB8-4103-8792-66B94EFCC994}"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This </a:t>
            </a:r>
            <a:r>
              <a:rPr lang="en-US" baseline="0" dirty="0" smtClean="0"/>
              <a:t>book is actually a great </a:t>
            </a:r>
            <a:r>
              <a:rPr lang="en-US" baseline="0" dirty="0" smtClean="0"/>
              <a:t>reference that makes statistics easy to understand </a:t>
            </a:r>
            <a:r>
              <a:rPr lang="en-US" baseline="0" dirty="0" smtClean="0"/>
              <a:t>if you don’t mind odd looks from your </a:t>
            </a:r>
            <a:r>
              <a:rPr lang="en-US" baseline="0" dirty="0" smtClean="0"/>
              <a:t>colleagues.</a:t>
            </a:r>
          </a:p>
          <a:p>
            <a:endParaRPr lang="en-US" baseline="0" dirty="0" smtClean="0"/>
          </a:p>
          <a:p>
            <a:r>
              <a:rPr lang="en-US" baseline="0" dirty="0" smtClean="0"/>
              <a:t>This presentation is meant to walk </a:t>
            </a:r>
            <a:r>
              <a:rPr lang="en-US" baseline="0" dirty="0" smtClean="0"/>
              <a:t>you through one of my personal experiences using statistical sampling in a real case with a real judge</a:t>
            </a:r>
            <a:r>
              <a:rPr lang="en-US" baseline="0" dirty="0" smtClean="0"/>
              <a:t>. Consider it a practical guide to statistics in </a:t>
            </a:r>
            <a:r>
              <a:rPr lang="en-US" baseline="0" dirty="0" err="1" smtClean="0"/>
              <a:t>eDiscovery</a:t>
            </a:r>
            <a:r>
              <a:rPr lang="en-US" baseline="0" dirty="0" smtClean="0"/>
              <a:t>.</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lgn="l">
              <a:buNone/>
            </a:pPr>
            <a:r>
              <a:rPr lang="en-US" dirty="0" smtClean="0"/>
              <a:t>To wrap up… By using statistics we’re able to maintain a relatively small size dataset for testing while producing usable results. We can keep false positives to a minimum while creating a more accurate search</a:t>
            </a:r>
            <a:r>
              <a:rPr lang="en-US" baseline="0" dirty="0" smtClean="0"/>
              <a:t> and reduced data volume. And we do all of this in a highly defensible manner </a:t>
            </a:r>
            <a:r>
              <a:rPr lang="en-US" dirty="0" smtClean="0"/>
              <a:t>– you can confidently state to the judge that you performed statistically validated testing at a 99% confidence level with a ± 2% confidence interval, with numbers to back it up</a:t>
            </a:r>
            <a:r>
              <a:rPr lang="en-US" dirty="0"/>
              <a:t>.</a:t>
            </a:r>
            <a:endParaRPr lang="en-US"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23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l">
              <a:buNone/>
            </a:pPr>
            <a:r>
              <a:rPr lang="en-US" sz="1200" dirty="0" smtClean="0"/>
              <a:t>B</a:t>
            </a:r>
            <a:r>
              <a:rPr lang="en-US" sz="1200" baseline="0" dirty="0" smtClean="0"/>
              <a:t>efore </a:t>
            </a:r>
            <a:r>
              <a:rPr lang="en-US" sz="1200" baseline="0" dirty="0" smtClean="0"/>
              <a:t>we dive in, I’d like everyone to understand why we need </a:t>
            </a:r>
            <a:r>
              <a:rPr lang="en-US" sz="1200" baseline="0" dirty="0" smtClean="0"/>
              <a:t>statistical sampling </a:t>
            </a:r>
            <a:r>
              <a:rPr lang="en-US" sz="1200" baseline="0" dirty="0" smtClean="0"/>
              <a:t>as a tool – not just because I’m up here telling you that </a:t>
            </a:r>
            <a:r>
              <a:rPr lang="en-US" sz="1200" baseline="0" dirty="0" smtClean="0"/>
              <a:t>it’s important or because </a:t>
            </a:r>
            <a:r>
              <a:rPr lang="en-US" sz="1200" baseline="0" dirty="0" smtClean="0"/>
              <a:t>Sedona advisory boards </a:t>
            </a:r>
            <a:r>
              <a:rPr lang="en-US" sz="1200" baseline="0" dirty="0" smtClean="0"/>
              <a:t>and judges think </a:t>
            </a:r>
            <a:r>
              <a:rPr lang="en-US" sz="1200" baseline="0" dirty="0" smtClean="0"/>
              <a:t>it’s </a:t>
            </a:r>
            <a:r>
              <a:rPr lang="en-US" sz="1200" baseline="0" dirty="0" smtClean="0"/>
              <a:t>important (they do, by the way). </a:t>
            </a:r>
            <a:r>
              <a:rPr lang="en-US" dirty="0" smtClean="0"/>
              <a:t>There are a few different things that statistics can help you with in eDiscovery. </a:t>
            </a:r>
            <a:endParaRPr lang="en-US" sz="1200" baseline="0" dirty="0" smtClean="0"/>
          </a:p>
          <a:p>
            <a:pPr algn="l">
              <a:buNone/>
            </a:pPr>
            <a:endParaRPr lang="en-US" sz="1200" baseline="0" dirty="0" smtClean="0"/>
          </a:p>
          <a:p>
            <a:pPr algn="l">
              <a:buNone/>
            </a:pPr>
            <a:r>
              <a:rPr lang="en-US" sz="1200" baseline="0" dirty="0" smtClean="0"/>
              <a:t>I don’t think I need to put as much stress on professional standards and protocols  as the other items, perhaps. Everyone understands their basic obligations there, but if I told you statistics can help you meet your obligations of cooperation and reduce your data volume at the same time, you might be interested.</a:t>
            </a:r>
          </a:p>
          <a:p>
            <a:pPr algn="l">
              <a:buNone/>
            </a:pPr>
            <a:endParaRPr lang="en-US" sz="1000" dirty="0" smtClean="0"/>
          </a:p>
          <a:p>
            <a:r>
              <a:rPr lang="en-US" sz="1200" dirty="0" smtClean="0"/>
              <a:t>Savvy judges are already requiring sampling in more cases as a means of cooperation between parties and as a means</a:t>
            </a:r>
            <a:r>
              <a:rPr lang="en-US" sz="1200" baseline="0" dirty="0" smtClean="0"/>
              <a:t> of reducing the costs of eDiscovery. Judges will primarily reference sampling in three venues: asking you to sample as a means to v</a:t>
            </a:r>
            <a:r>
              <a:rPr lang="en-US" dirty="0" smtClean="0"/>
              <a:t>alidate filtering</a:t>
            </a:r>
            <a:r>
              <a:rPr lang="en-US" baseline="0" dirty="0" smtClean="0"/>
              <a:t>; validating results of document review; and validating the results you receive from your vendors.</a:t>
            </a:r>
          </a:p>
          <a:p>
            <a:pPr algn="l">
              <a:buNone/>
            </a:pPr>
            <a:endParaRPr lang="en-US" sz="1200" baseline="0" dirty="0" smtClean="0"/>
          </a:p>
          <a:p>
            <a:pPr algn="l">
              <a:buNone/>
            </a:pPr>
            <a:r>
              <a:rPr lang="en-US" sz="1200" baseline="0" dirty="0" smtClean="0"/>
              <a:t>Finally, statistics gives you solid numbers to backup your testing in court. You very well may have someone question your methods at any given time, but when you conduct your sampling properly, in a statistically valid manner, the numbers are difficult to argue with. Because they’re not biased by human judgment, they are, simply, the numbers.</a:t>
            </a:r>
          </a:p>
        </p:txBody>
      </p:sp>
      <p:sp>
        <p:nvSpPr>
          <p:cNvPr id="4" name="Slide Number Placeholder 3"/>
          <p:cNvSpPr>
            <a:spLocks noGrp="1"/>
          </p:cNvSpPr>
          <p:nvPr>
            <p:ph type="sldNum" sz="quarter" idx="10"/>
          </p:nvPr>
        </p:nvSpPr>
        <p:spPr/>
        <p:txBody>
          <a:bodyPr/>
          <a:lstStyle/>
          <a:p>
            <a:fld id="{83555EFA-CEB8-4103-8792-66B94EFCC99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brings us to our next point. There are, essentially, two types of sampling. </a:t>
            </a:r>
          </a:p>
          <a:p>
            <a:endParaRPr lang="en-US" dirty="0" smtClean="0"/>
          </a:p>
          <a:p>
            <a:r>
              <a:rPr lang="en-US" dirty="0" smtClean="0"/>
              <a:t>Judgmental sampling uses a subjectively defined data set, those from a “key” custodian,</a:t>
            </a:r>
            <a:r>
              <a:rPr lang="en-US" baseline="0" dirty="0" smtClean="0"/>
              <a:t> for example. It’s t</a:t>
            </a:r>
            <a:r>
              <a:rPr lang="en-US" dirty="0" smtClean="0"/>
              <a:t>ypically less expensive because</a:t>
            </a:r>
            <a:r>
              <a:rPr lang="en-US" baseline="0" dirty="0" smtClean="0"/>
              <a:t> you just go grab the data for one person and you’re done. It definitely has its place in eDiscovery projects, but overall it’s l</a:t>
            </a:r>
            <a:r>
              <a:rPr lang="en-US" dirty="0" smtClean="0"/>
              <a:t>ess reliable.</a:t>
            </a:r>
            <a:r>
              <a:rPr lang="en-US" baseline="0" dirty="0" smtClean="0"/>
              <a:t> </a:t>
            </a:r>
            <a:r>
              <a:rPr lang="en-US" dirty="0" smtClean="0"/>
              <a:t>It represents only a small subset of the total data, so the results you get when testing a judgmental data</a:t>
            </a:r>
            <a:r>
              <a:rPr lang="en-US" baseline="0" dirty="0" smtClean="0"/>
              <a:t> set may not, and probably won’t, match up with what you see everywhere else.</a:t>
            </a:r>
          </a:p>
          <a:p>
            <a:endParaRPr lang="en-US" dirty="0" smtClean="0"/>
          </a:p>
          <a:p>
            <a:r>
              <a:rPr lang="en-US" dirty="0" smtClean="0"/>
              <a:t>Statistical sampling, on the</a:t>
            </a:r>
            <a:r>
              <a:rPr lang="en-US" baseline="0" dirty="0" smtClean="0"/>
              <a:t> other hand,</a:t>
            </a:r>
            <a:r>
              <a:rPr lang="en-US" dirty="0" smtClean="0"/>
              <a:t> uses </a:t>
            </a:r>
            <a:r>
              <a:rPr lang="en-US" b="0" i="1" dirty="0" smtClean="0"/>
              <a:t>randomly</a:t>
            </a:r>
            <a:r>
              <a:rPr lang="en-US" b="1" dirty="0" smtClean="0"/>
              <a:t> </a:t>
            </a:r>
            <a:r>
              <a:rPr lang="en-US" dirty="0" smtClean="0"/>
              <a:t>selected data;</a:t>
            </a:r>
            <a:r>
              <a:rPr lang="en-US" baseline="0" dirty="0" smtClean="0"/>
              <a:t> not data that we think is going to be more responsive, not data that we think will show what we want it to show, but truly </a:t>
            </a:r>
            <a:r>
              <a:rPr lang="en-US" b="0" i="1" dirty="0" smtClean="0"/>
              <a:t>random</a:t>
            </a:r>
            <a:r>
              <a:rPr lang="en-US" dirty="0" smtClean="0"/>
              <a:t> </a:t>
            </a:r>
            <a:r>
              <a:rPr lang="en-US" b="0" baseline="0" dirty="0" smtClean="0"/>
              <a:t>data. The drawback? It r</a:t>
            </a:r>
            <a:r>
              <a:rPr lang="en-US" dirty="0" smtClean="0"/>
              <a:t>equires more data available to be </a:t>
            </a:r>
            <a:r>
              <a:rPr lang="en-US" dirty="0" smtClean="0"/>
              <a:t>valid,</a:t>
            </a:r>
            <a:r>
              <a:rPr lang="en-US" baseline="0" dirty="0" smtClean="0"/>
              <a:t> b</a:t>
            </a:r>
            <a:r>
              <a:rPr lang="en-US" dirty="0" smtClean="0"/>
              <a:t>ut </a:t>
            </a:r>
            <a:r>
              <a:rPr lang="en-US" dirty="0" smtClean="0"/>
              <a:t>it’s inherently more </a:t>
            </a:r>
            <a:r>
              <a:rPr lang="en-US" dirty="0" smtClean="0"/>
              <a:t>reliable </a:t>
            </a:r>
            <a:r>
              <a:rPr lang="en-US" dirty="0" smtClean="0"/>
              <a:t>because it represents a wider range of data for the matter. It allows us to a</a:t>
            </a:r>
            <a:r>
              <a:rPr lang="en-US" baseline="0" dirty="0" smtClean="0"/>
              <a:t>void human bias when testing data sets. </a:t>
            </a:r>
            <a:r>
              <a:rPr lang="en-US" baseline="0" dirty="0" smtClean="0"/>
              <a:t>This </a:t>
            </a:r>
            <a:r>
              <a:rPr lang="en-US" baseline="0" dirty="0" smtClean="0"/>
              <a:t>is what we’re going to</a:t>
            </a:r>
            <a:r>
              <a:rPr lang="en-US" dirty="0" smtClean="0"/>
              <a:t> </a:t>
            </a:r>
            <a:r>
              <a:rPr lang="en-US" dirty="0" smtClean="0"/>
              <a:t>discuss.</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Let me set the stage</a:t>
            </a:r>
            <a:r>
              <a:rPr lang="en-US" baseline="0" dirty="0" smtClean="0"/>
              <a:t> for the sampling experience we’re going to walk through. </a:t>
            </a:r>
            <a:r>
              <a:rPr lang="en-US" dirty="0" smtClean="0"/>
              <a:t>I’m </a:t>
            </a:r>
            <a:r>
              <a:rPr lang="en-US" dirty="0" smtClean="0"/>
              <a:t>going to tell you a story from</a:t>
            </a:r>
            <a:r>
              <a:rPr lang="en-US" baseline="0" dirty="0" smtClean="0"/>
              <a:t> my time as a vendor. </a:t>
            </a:r>
            <a:r>
              <a:rPr lang="en-US" dirty="0" smtClean="0"/>
              <a:t>A little less than a year ago I was sitting in the very back of Judge Peck’s courtroom waiting to testify</a:t>
            </a:r>
            <a:r>
              <a:rPr lang="en-US" baseline="0" dirty="0" smtClean="0"/>
              <a:t> at the behest of our client. Now, it’s really very rare for a vendor to end up in court. When they do, you might be tempted to think of the infamous Sullivan &amp; Cromwell v. EED matter, and I really had no desire to wind up on that end of things. A few introductory words between counsels, a comical comment from Judge Peck about me hiding in the back, and I’m up on the stand testifying as to my confidence in our process.</a:t>
            </a:r>
          </a:p>
          <a:p>
            <a:endParaRPr lang="en-US" baseline="0" dirty="0" smtClean="0"/>
          </a:p>
          <a:p>
            <a:r>
              <a:rPr lang="en-US" baseline="0" dirty="0" smtClean="0"/>
              <a:t>This was not long after Judge Peck had issued his “wake up call” with William A. Gross and barely a month after Sedona released their Commentary on Quality in eDiscovery. At the time, I had read neither, but opposing counsel obviously had. I was being asked to provide the confidence level for our processing tools – the first thing that popped into my head was… “high.” Yeah, my confidence level is high. We tested new versions of our software on known datasets to make sure they produced the same known results every time, so yeah, my confidence level is high. Seemed like a straightforward question. But it wasn’t. I wasn’t being asked for an answer of low / medium / high – I was being asked for a number – a statistical measure of the confidence level in the tool. Then came a question about the confidence interval. At this point I’m starting to think, “I’m going to be on the cover of Law Journal next month… in a very bad way.” Instead Judge Peck asked us to put together documentation showing our validation testing and also made some commentary on counsel using sampling in their keyword validation. A few hours later as I wandered back to the office it hit me – this really is the future of eDiscovery!</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l">
              <a:buNone/>
            </a:pPr>
            <a:r>
              <a:rPr lang="en-US" sz="1200" dirty="0" smtClean="0"/>
              <a:t>Now I had a challenge to focus on.</a:t>
            </a:r>
            <a:r>
              <a:rPr lang="en-US" sz="1200" baseline="0" dirty="0" smtClean="0"/>
              <a:t> We had a l</a:t>
            </a:r>
            <a:r>
              <a:rPr lang="en-US" sz="1200" dirty="0" smtClean="0"/>
              <a:t>arge data set for this matter, maybe 10 million documents. We needed to make sure we had the right keywords so we didn’t end up with crazy amounts of data left over for review; when they got</a:t>
            </a:r>
            <a:r>
              <a:rPr lang="en-US" sz="1200" baseline="0" dirty="0" smtClean="0"/>
              <a:t> to </a:t>
            </a:r>
            <a:r>
              <a:rPr lang="en-US" sz="1200" dirty="0" smtClean="0"/>
              <a:t>reviewing</a:t>
            </a:r>
            <a:r>
              <a:rPr lang="en-US" sz="1200" baseline="0" dirty="0" smtClean="0"/>
              <a:t> data our client would love to a</a:t>
            </a:r>
            <a:r>
              <a:rPr lang="en-US" sz="1200" dirty="0" smtClean="0"/>
              <a:t>udit the reviewers and not waste time double</a:t>
            </a:r>
            <a:r>
              <a:rPr lang="en-US" sz="1200" baseline="0" dirty="0" smtClean="0"/>
              <a:t> checking every single document; I needed to provide statistical documentation of the performance of our processing tools; and it all needed to be done with a high confidence level and low confidence interval.</a:t>
            </a:r>
            <a:endParaRPr lang="en-US" sz="1200" dirty="0" smtClean="0"/>
          </a:p>
          <a:p>
            <a:pPr algn="l">
              <a:buNone/>
            </a:pPr>
            <a:endParaRPr lang="en-US" sz="1200" dirty="0" smtClean="0"/>
          </a:p>
          <a:p>
            <a:pPr algn="l">
              <a:buNone/>
            </a:pPr>
            <a:r>
              <a:rPr lang="en-US" sz="1200" dirty="0" smtClean="0"/>
              <a:t>For those that haven’t dealt with statistics too much, things were probably clear up until I hit the last point. Let’s step out of my</a:t>
            </a:r>
            <a:r>
              <a:rPr lang="en-US" sz="1200" baseline="0" dirty="0" smtClean="0"/>
              <a:t> validation testing nightmare </a:t>
            </a:r>
            <a:r>
              <a:rPr lang="en-US" sz="1200" dirty="0" smtClean="0"/>
              <a:t>for a moment and talk about the confidence level and confidence</a:t>
            </a:r>
            <a:r>
              <a:rPr lang="en-US" sz="1200" baseline="0" dirty="0" smtClean="0"/>
              <a:t> interval.</a:t>
            </a:r>
            <a:endParaRPr lang="en-US" sz="120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confidence </a:t>
            </a:r>
            <a:r>
              <a:rPr lang="en-US" b="0" i="1" dirty="0" smtClean="0"/>
              <a:t>interval</a:t>
            </a:r>
            <a:r>
              <a:rPr lang="en-US" dirty="0" smtClean="0"/>
              <a:t>, or margin</a:t>
            </a:r>
            <a:r>
              <a:rPr lang="en-US" baseline="0" dirty="0" smtClean="0"/>
              <a:t> of error, tells us how closely our results will reflect the general population.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With the confidence interval, l</a:t>
            </a:r>
            <a:r>
              <a:rPr lang="en-US" dirty="0" smtClean="0"/>
              <a:t>ower margin of error is better. Makes</a:t>
            </a:r>
            <a:r>
              <a:rPr lang="en-US" baseline="0" dirty="0" smtClean="0"/>
              <a:t> sense, right? It means that the lower the confidence interval is, the closer our sampling results will match </a:t>
            </a:r>
            <a:r>
              <a:rPr lang="en-US" baseline="0" dirty="0" smtClean="0"/>
              <a:t>the results of all </a:t>
            </a:r>
            <a:r>
              <a:rPr lang="en-US" baseline="0" dirty="0" smtClean="0"/>
              <a:t>the other data out there for the matter.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Typical measures for confidence interval that you might see are plus or minus </a:t>
            </a:r>
            <a:r>
              <a:rPr lang="en-US" baseline="0" dirty="0" smtClean="0"/>
              <a:t>(</a:t>
            </a:r>
            <a:r>
              <a:rPr lang="en-US" dirty="0" smtClean="0"/>
              <a:t>±) </a:t>
            </a:r>
            <a:r>
              <a:rPr lang="en-US" baseline="0" dirty="0" smtClean="0"/>
              <a:t>10</a:t>
            </a:r>
            <a:r>
              <a:rPr lang="en-US" baseline="0" dirty="0" smtClean="0"/>
              <a:t>%, </a:t>
            </a:r>
            <a:r>
              <a:rPr lang="en-US" dirty="0" smtClean="0"/>
              <a:t>± </a:t>
            </a:r>
            <a:r>
              <a:rPr lang="en-US" baseline="0" dirty="0" smtClean="0"/>
              <a:t>5</a:t>
            </a:r>
            <a:r>
              <a:rPr lang="en-US" baseline="0" dirty="0" smtClean="0"/>
              <a:t>%, and </a:t>
            </a:r>
            <a:r>
              <a:rPr lang="en-US" dirty="0" smtClean="0"/>
              <a:t>± </a:t>
            </a:r>
            <a:r>
              <a:rPr lang="en-US" baseline="0" dirty="0" smtClean="0"/>
              <a:t>2</a:t>
            </a:r>
            <a:r>
              <a:rPr lang="en-US" baseline="0" dirty="0" smtClean="0"/>
              <a:t>%. </a:t>
            </a:r>
            <a:r>
              <a:rPr lang="en-US" dirty="0" smtClean="0"/>
              <a:t>Media polls generally use ± 5%, but I’d prefer to use ± 2% as it’s more conservative.</a:t>
            </a:r>
            <a:r>
              <a:rPr lang="en-US" baseline="0" dirty="0" smtClean="0"/>
              <a:t> I’m not personally aware of any legal standards having been set, so I’d rather err on the side of caution here.</a:t>
            </a:r>
          </a:p>
        </p:txBody>
      </p:sp>
      <p:sp>
        <p:nvSpPr>
          <p:cNvPr id="4" name="Slide Number Placeholder 3"/>
          <p:cNvSpPr>
            <a:spLocks noGrp="1"/>
          </p:cNvSpPr>
          <p:nvPr>
            <p:ph type="sldNum" sz="quarter" idx="10"/>
          </p:nvPr>
        </p:nvSpPr>
        <p:spPr/>
        <p:txBody>
          <a:bodyPr/>
          <a:lstStyle/>
          <a:p>
            <a:fld id="{83555EFA-CEB8-4103-8792-66B94EFCC99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As an example: Let’s use small numbers to illustrate the point – you’ll never have anything this small, but it makes the math easier – say we have 100 total documents and our sampling test shows the documents will contain 10% responsive data for a given search. If we used a confidence interval of </a:t>
            </a:r>
            <a:r>
              <a:rPr lang="en-US" dirty="0" smtClean="0"/>
              <a:t>± 2% for our test, then the </a:t>
            </a:r>
            <a:r>
              <a:rPr lang="en-US" baseline="0" dirty="0" smtClean="0"/>
              <a:t>10% responsive data </a:t>
            </a:r>
            <a:r>
              <a:rPr lang="en-US" dirty="0" smtClean="0"/>
              <a:t>± 2% gives us a range of 8% to 12% responsiveness. </a:t>
            </a:r>
            <a:r>
              <a:rPr lang="en-US" baseline="0" dirty="0" smtClean="0"/>
              <a:t>So, the general population in this case should have between 8 and 12 responsive documents. That’s how the confidence </a:t>
            </a:r>
            <a:r>
              <a:rPr lang="en-US" i="1" baseline="0" dirty="0" smtClean="0"/>
              <a:t>interval</a:t>
            </a:r>
            <a:r>
              <a:rPr lang="en-US" i="0" baseline="0" dirty="0" smtClean="0"/>
              <a:t> affects things.</a:t>
            </a:r>
            <a:endParaRPr lang="en-US" baseline="0" dirty="0" smtClean="0"/>
          </a:p>
        </p:txBody>
      </p:sp>
      <p:sp>
        <p:nvSpPr>
          <p:cNvPr id="4" name="Slide Number Placeholder 3"/>
          <p:cNvSpPr>
            <a:spLocks noGrp="1"/>
          </p:cNvSpPr>
          <p:nvPr>
            <p:ph type="sldNum" sz="quarter" idx="10"/>
          </p:nvPr>
        </p:nvSpPr>
        <p:spPr/>
        <p:txBody>
          <a:bodyPr/>
          <a:lstStyle/>
          <a:p>
            <a:fld id="{83555EFA-CEB8-4103-8792-66B94EFCC99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0" dirty="0" smtClean="0"/>
              <a:t>The</a:t>
            </a:r>
            <a:r>
              <a:rPr lang="en-US" dirty="0" smtClean="0"/>
              <a:t> “confidence </a:t>
            </a:r>
            <a:r>
              <a:rPr lang="en-US" b="0" i="1" dirty="0" smtClean="0"/>
              <a:t>level</a:t>
            </a:r>
            <a:r>
              <a:rPr lang="en-US" dirty="0" smtClean="0"/>
              <a:t>”</a:t>
            </a:r>
            <a:r>
              <a:rPr lang="en-US" baseline="0" dirty="0" smtClean="0"/>
              <a:t> denotes h</a:t>
            </a:r>
            <a:r>
              <a:rPr lang="en-US" dirty="0" smtClean="0"/>
              <a:t>ow accurate our results will be when</a:t>
            </a:r>
            <a:r>
              <a:rPr lang="en-US" baseline="0" dirty="0" smtClean="0"/>
              <a:t> compared to the general population</a:t>
            </a:r>
            <a:r>
              <a:rPr lang="en-US" dirty="0" smtClean="0"/>
              <a:t>. It’s like a test score – higher is better. Keep in</a:t>
            </a:r>
            <a:r>
              <a:rPr lang="en-US" baseline="0" dirty="0" smtClean="0"/>
              <a:t> mind, t</a:t>
            </a:r>
            <a:r>
              <a:rPr lang="en-US" dirty="0" smtClean="0"/>
              <a:t>his is </a:t>
            </a:r>
            <a:r>
              <a:rPr lang="en-US" b="0" i="1" dirty="0" smtClean="0"/>
              <a:t>not </a:t>
            </a:r>
            <a:r>
              <a:rPr lang="en-US" dirty="0" smtClean="0"/>
              <a:t>a measure of responsiveness. </a:t>
            </a:r>
            <a:r>
              <a:rPr lang="en-US" baseline="0" dirty="0" smtClean="0"/>
              <a:t>We’re </a:t>
            </a:r>
            <a:r>
              <a:rPr lang="en-US" b="0" baseline="0" dirty="0" smtClean="0"/>
              <a:t>not </a:t>
            </a:r>
            <a:r>
              <a:rPr lang="en-US" baseline="0" dirty="0" smtClean="0"/>
              <a:t>referring to how many documents hit on a set of keywords. We’re stating that our test represents the general population with some level of accuracy.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 </a:t>
            </a:r>
            <a:r>
              <a:rPr lang="en-US" dirty="0" smtClean="0"/>
              <a:t>mentioned media</a:t>
            </a:r>
            <a:r>
              <a:rPr lang="en-US" baseline="0" dirty="0" smtClean="0"/>
              <a:t> polls before, they </a:t>
            </a:r>
            <a:r>
              <a:rPr lang="en-US" dirty="0" smtClean="0"/>
              <a:t>typically run at a 95% confidence level. Again, there are no real standards in the legal world,</a:t>
            </a:r>
            <a:r>
              <a:rPr lang="en-US" baseline="0" dirty="0" smtClean="0"/>
              <a:t> but the higher the better, 99% is more conservative so I’m going to stick with it until a judge tells me otherwise. At the 99% confidence level, 99 times out of 100 the general population of documents will exhibit the same results that we have found with our test.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This </a:t>
            </a:r>
            <a:r>
              <a:rPr lang="en-US" baseline="0" dirty="0" smtClean="0"/>
              <a:t>is the way a Gallup poll works – in Presidential elections their poll results before every election have historically matched the way in which the general public has voted </a:t>
            </a:r>
            <a:r>
              <a:rPr lang="en-US" baseline="0" dirty="0" smtClean="0"/>
              <a:t>with 98</a:t>
            </a:r>
            <a:r>
              <a:rPr lang="en-US" baseline="0" dirty="0" smtClean="0"/>
              <a:t>% </a:t>
            </a:r>
            <a:r>
              <a:rPr lang="en-US" baseline="0" dirty="0" smtClean="0"/>
              <a:t>accuracy. </a:t>
            </a:r>
            <a:r>
              <a:rPr lang="en-US" baseline="0" dirty="0" smtClean="0"/>
              <a:t>We’ve talked about the basics, so let’s apply these to some real numbers and see how they can affect our sample sizes…</a:t>
            </a:r>
            <a:endParaRPr lang="en-US" dirty="0"/>
          </a:p>
        </p:txBody>
      </p:sp>
      <p:sp>
        <p:nvSpPr>
          <p:cNvPr id="4" name="Slide Number Placeholder 3"/>
          <p:cNvSpPr>
            <a:spLocks noGrp="1"/>
          </p:cNvSpPr>
          <p:nvPr>
            <p:ph type="sldNum" sz="quarter" idx="10"/>
          </p:nvPr>
        </p:nvSpPr>
        <p:spPr/>
        <p:txBody>
          <a:bodyPr/>
          <a:lstStyle/>
          <a:p>
            <a:fld id="{83555EFA-CEB8-4103-8792-66B94EFCC99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4/29/2010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4/29/2010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 id="2147483827" r:id="rId10"/>
    <p:sldLayoutId id="2147483828"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normAutofit fontScale="90000"/>
          </a:bodyPr>
          <a:lstStyle/>
          <a:p>
            <a:r>
              <a:rPr lang="en-US" b="1" dirty="0" smtClean="0">
                <a:solidFill>
                  <a:schemeClr val="tx1">
                    <a:lumMod val="85000"/>
                  </a:schemeClr>
                </a:solidFill>
              </a:rPr>
              <a:t>Statistical Validation And Data Analytics In </a:t>
            </a:r>
            <a:r>
              <a:rPr lang="en-US" dirty="0" smtClean="0">
                <a:solidFill>
                  <a:schemeClr val="tx1">
                    <a:lumMod val="85000"/>
                  </a:schemeClr>
                </a:solidFill>
              </a:rPr>
              <a:t>e</a:t>
            </a:r>
            <a:r>
              <a:rPr lang="en-US" b="1" dirty="0" smtClean="0">
                <a:solidFill>
                  <a:schemeClr val="tx1">
                    <a:lumMod val="85000"/>
                  </a:schemeClr>
                </a:solidFill>
              </a:rPr>
              <a:t>Discovery</a:t>
            </a:r>
            <a:endParaRPr lang="en-US" dirty="0">
              <a:solidFill>
                <a:schemeClr val="tx1">
                  <a:lumMod val="85000"/>
                </a:schemeClr>
              </a:solidFill>
            </a:endParaRPr>
          </a:p>
        </p:txBody>
      </p:sp>
      <p:sp>
        <p:nvSpPr>
          <p:cNvPr id="3" name="Subtitle 2"/>
          <p:cNvSpPr>
            <a:spLocks noGrp="1"/>
          </p:cNvSpPr>
          <p:nvPr>
            <p:ph type="subTitle" idx="1"/>
          </p:nvPr>
        </p:nvSpPr>
        <p:spPr>
          <a:xfrm>
            <a:off x="533400" y="3429000"/>
            <a:ext cx="7854696" cy="1752600"/>
          </a:xfrm>
        </p:spPr>
        <p:txBody>
          <a:bodyPr>
            <a:normAutofit/>
          </a:bodyPr>
          <a:lstStyle/>
          <a:p>
            <a:r>
              <a:rPr lang="en-US" dirty="0" smtClean="0">
                <a:solidFill>
                  <a:schemeClr val="tx1">
                    <a:lumMod val="85000"/>
                  </a:schemeClr>
                </a:solidFill>
              </a:rPr>
              <a:t>Geoff Black</a:t>
            </a:r>
          </a:p>
          <a:p>
            <a:r>
              <a:rPr lang="en-US" dirty="0" smtClean="0">
                <a:solidFill>
                  <a:schemeClr val="tx1">
                    <a:lumMod val="85000"/>
                  </a:schemeClr>
                </a:solidFill>
              </a:rPr>
              <a:t>Director, High Tech Investigations</a:t>
            </a:r>
          </a:p>
          <a:p>
            <a:r>
              <a:rPr lang="en-US" dirty="0" smtClean="0">
                <a:solidFill>
                  <a:schemeClr val="tx1">
                    <a:lumMod val="85000"/>
                  </a:schemeClr>
                </a:solidFill>
              </a:rPr>
              <a:t>Prudential</a:t>
            </a:r>
            <a:endParaRPr lang="en-US" dirty="0">
              <a:solidFill>
                <a:schemeClr val="tx1">
                  <a:lumMod val="85000"/>
                </a:schemeClr>
              </a:solidFill>
            </a:endParaRPr>
          </a:p>
        </p:txBody>
      </p:sp>
      <p:sp>
        <p:nvSpPr>
          <p:cNvPr id="4" name="TextBox 3"/>
          <p:cNvSpPr txBox="1"/>
          <p:nvPr/>
        </p:nvSpPr>
        <p:spPr>
          <a:xfrm>
            <a:off x="0" y="6248400"/>
            <a:ext cx="9144000" cy="276999"/>
          </a:xfrm>
          <a:prstGeom prst="rect">
            <a:avLst/>
          </a:prstGeom>
          <a:noFill/>
        </p:spPr>
        <p:txBody>
          <a:bodyPr wrap="square" rtlCol="0">
            <a:spAutoFit/>
          </a:bodyPr>
          <a:lstStyle/>
          <a:p>
            <a:r>
              <a:rPr lang="en-US" sz="1200" dirty="0" smtClean="0"/>
              <a:t>The views expressed in this presentation are solely those of the presenter and do not necessarily reflect the views of the presenter’s employer.</a:t>
            </a:r>
            <a:endParaRPr lang="en-US" sz="1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Statistics for eDiscovery</a:t>
            </a:r>
            <a:endParaRPr lang="en-US" dirty="0"/>
          </a:p>
        </p:txBody>
      </p:sp>
      <p:sp>
        <p:nvSpPr>
          <p:cNvPr id="3" name="Content Placeholder 2"/>
          <p:cNvSpPr>
            <a:spLocks noGrp="1"/>
          </p:cNvSpPr>
          <p:nvPr>
            <p:ph idx="1"/>
          </p:nvPr>
        </p:nvSpPr>
        <p:spPr/>
        <p:txBody>
          <a:bodyPr>
            <a:normAutofit/>
          </a:bodyPr>
          <a:lstStyle/>
          <a:p>
            <a:pPr algn="ctr">
              <a:buNone/>
            </a:pPr>
            <a:r>
              <a:rPr lang="en-US" dirty="0" smtClean="0"/>
              <a:t>Sample Sizes for Population of 1,000,000</a:t>
            </a:r>
          </a:p>
          <a:p>
            <a:pPr lvl="1"/>
            <a:endParaRPr lang="en-US" dirty="0" smtClean="0"/>
          </a:p>
          <a:p>
            <a:endParaRPr lang="en-US" dirty="0" smtClean="0"/>
          </a:p>
          <a:p>
            <a:endParaRPr lang="en-US" dirty="0"/>
          </a:p>
        </p:txBody>
      </p:sp>
      <p:graphicFrame>
        <p:nvGraphicFramePr>
          <p:cNvPr id="5" name="Chart 4"/>
          <p:cNvGraphicFramePr/>
          <p:nvPr/>
        </p:nvGraphicFramePr>
        <p:xfrm>
          <a:off x="457200" y="2438400"/>
          <a:ext cx="8229600" cy="393192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2819400" y="6324600"/>
            <a:ext cx="1752600" cy="307777"/>
          </a:xfrm>
          <a:prstGeom prst="rect">
            <a:avLst/>
          </a:prstGeom>
          <a:noFill/>
        </p:spPr>
        <p:txBody>
          <a:bodyPr wrap="square" rtlCol="0">
            <a:spAutoFit/>
          </a:bodyPr>
          <a:lstStyle/>
          <a:p>
            <a:pPr algn="ctr"/>
            <a:r>
              <a:rPr lang="en-US" sz="1400" b="1" dirty="0" smtClean="0"/>
              <a:t>Margin of Error</a:t>
            </a:r>
            <a:endParaRPr lang="en-US" sz="14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[Scaling] Statistics for eDiscovery</a:t>
            </a:r>
            <a:endParaRPr lang="en-US" dirty="0"/>
          </a:p>
        </p:txBody>
      </p:sp>
      <p:sp>
        <p:nvSpPr>
          <p:cNvPr id="3" name="Content Placeholder 2"/>
          <p:cNvSpPr>
            <a:spLocks noGrp="1"/>
          </p:cNvSpPr>
          <p:nvPr>
            <p:ph idx="1"/>
          </p:nvPr>
        </p:nvSpPr>
        <p:spPr/>
        <p:txBody>
          <a:bodyPr>
            <a:normAutofit/>
          </a:bodyPr>
          <a:lstStyle/>
          <a:p>
            <a:pPr lvl="1">
              <a:buNone/>
            </a:pPr>
            <a:endParaRPr lang="en-US" dirty="0" smtClean="0"/>
          </a:p>
          <a:p>
            <a:endParaRPr lang="en-US" dirty="0" smtClean="0"/>
          </a:p>
          <a:p>
            <a:endParaRPr lang="en-US" dirty="0"/>
          </a:p>
        </p:txBody>
      </p:sp>
      <p:graphicFrame>
        <p:nvGraphicFramePr>
          <p:cNvPr id="4" name="Chart 3"/>
          <p:cNvGraphicFramePr/>
          <p:nvPr/>
        </p:nvGraphicFramePr>
        <p:xfrm>
          <a:off x="457200" y="1905000"/>
          <a:ext cx="8229600"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733800" y="6324600"/>
            <a:ext cx="1752600" cy="307777"/>
          </a:xfrm>
          <a:prstGeom prst="rect">
            <a:avLst/>
          </a:prstGeom>
          <a:noFill/>
        </p:spPr>
        <p:txBody>
          <a:bodyPr wrap="square" rtlCol="0">
            <a:spAutoFit/>
          </a:bodyPr>
          <a:lstStyle/>
          <a:p>
            <a:pPr algn="ctr"/>
            <a:r>
              <a:rPr lang="en-US" sz="1400" b="1" dirty="0" smtClean="0"/>
              <a:t>Population Size</a:t>
            </a:r>
            <a:endParaRPr lang="en-US" sz="1400" b="1"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Filtering Selection</a:t>
            </a:r>
            <a:endParaRPr lang="en-US" sz="4000" dirty="0"/>
          </a:p>
        </p:txBody>
      </p:sp>
      <p:sp>
        <p:nvSpPr>
          <p:cNvPr id="3" name="Content Placeholder 2"/>
          <p:cNvSpPr>
            <a:spLocks noGrp="1"/>
          </p:cNvSpPr>
          <p:nvPr>
            <p:ph idx="1"/>
          </p:nvPr>
        </p:nvSpPr>
        <p:spPr/>
        <p:txBody>
          <a:bodyPr/>
          <a:lstStyle/>
          <a:p>
            <a:endParaRPr lang="en-US" dirty="0" smtClean="0"/>
          </a:p>
          <a:p>
            <a:pPr marL="0" indent="0" algn="ctr">
              <a:buNone/>
            </a:pPr>
            <a:r>
              <a:rPr lang="en-US" sz="3600" dirty="0" smtClean="0"/>
              <a:t>Finding a </a:t>
            </a:r>
            <a:r>
              <a:rPr lang="en-US" sz="3600" i="1" dirty="0" smtClean="0"/>
              <a:t>good </a:t>
            </a:r>
            <a:r>
              <a:rPr lang="en-US" sz="3600" dirty="0" smtClean="0"/>
              <a:t>search method is difficult</a:t>
            </a:r>
          </a:p>
          <a:p>
            <a:pPr marL="0" indent="0" algn="ctr">
              <a:buNone/>
            </a:pPr>
            <a:endParaRPr lang="en-US" dirty="0" smtClean="0"/>
          </a:p>
          <a:p>
            <a:pPr marL="0" indent="0" algn="ctr">
              <a:buNone/>
            </a:pPr>
            <a:r>
              <a:rPr lang="en-US" sz="3600" dirty="0" smtClean="0"/>
              <a:t>Who chooses search terms?</a:t>
            </a:r>
          </a:p>
          <a:p>
            <a:pPr marL="0" indent="0" algn="ctr">
              <a:buNone/>
            </a:pPr>
            <a:endParaRPr lang="en-US" dirty="0" smtClean="0"/>
          </a:p>
          <a:p>
            <a:pPr marL="0" indent="0" algn="ctr">
              <a:buNone/>
            </a:pPr>
            <a:r>
              <a:rPr lang="en-US" sz="3600" dirty="0" smtClean="0"/>
              <a:t>Requires iterative testing and validation</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fontScale="77500" lnSpcReduction="20000"/>
          </a:bodyPr>
          <a:lstStyle/>
          <a:p>
            <a:pPr indent="0"/>
            <a:endParaRPr lang="en-US" dirty="0" smtClean="0"/>
          </a:p>
          <a:p>
            <a:pPr indent="0" algn="ctr">
              <a:buNone/>
            </a:pPr>
            <a:r>
              <a:rPr lang="en-US" sz="3600" dirty="0" smtClean="0"/>
              <a:t>Began with around 10,000,000 documents</a:t>
            </a:r>
          </a:p>
          <a:p>
            <a:pPr indent="0" algn="ctr">
              <a:buNone/>
            </a:pPr>
            <a:endParaRPr lang="en-US" sz="3600" dirty="0" smtClean="0"/>
          </a:p>
          <a:p>
            <a:pPr marL="0" indent="0" algn="ctr">
              <a:buNone/>
            </a:pPr>
            <a:r>
              <a:rPr lang="en-US" sz="3600" dirty="0" smtClean="0"/>
              <a:t>A 99% confidence level with a ± 2% confidence interval </a:t>
            </a:r>
            <a:br>
              <a:rPr lang="en-US" sz="3600" dirty="0" smtClean="0"/>
            </a:br>
            <a:r>
              <a:rPr lang="en-US" sz="3600" dirty="0" smtClean="0"/>
              <a:t>dictated a sample size of </a:t>
            </a:r>
            <a:r>
              <a:rPr lang="en-US" sz="3600" u="sng" dirty="0" smtClean="0"/>
              <a:t>4,150 documents</a:t>
            </a:r>
          </a:p>
          <a:p>
            <a:pPr indent="0" algn="ctr">
              <a:buNone/>
            </a:pPr>
            <a:endParaRPr lang="en-US" sz="3600" dirty="0" smtClean="0"/>
          </a:p>
          <a:p>
            <a:pPr indent="0" algn="ctr">
              <a:buNone/>
            </a:pPr>
            <a:r>
              <a:rPr lang="en-US" sz="3600" dirty="0" smtClean="0"/>
              <a:t>Chose a </a:t>
            </a:r>
            <a:r>
              <a:rPr lang="en-US" sz="3600" i="1" dirty="0" smtClean="0"/>
              <a:t>random </a:t>
            </a:r>
            <a:r>
              <a:rPr lang="en-US" sz="3600" dirty="0" smtClean="0"/>
              <a:t>sample and searched</a:t>
            </a:r>
          </a:p>
          <a:p>
            <a:pPr indent="0" algn="ctr">
              <a:buNone/>
            </a:pPr>
            <a:endParaRPr lang="en-US" sz="3600" dirty="0" smtClean="0"/>
          </a:p>
          <a:p>
            <a:pPr indent="0" algn="ctr">
              <a:buNone/>
            </a:pPr>
            <a:r>
              <a:rPr lang="en-US" sz="3600" dirty="0" smtClean="0"/>
              <a:t>Reviewed </a:t>
            </a:r>
            <a:r>
              <a:rPr lang="en-US" sz="3600" i="1" dirty="0" smtClean="0"/>
              <a:t>all </a:t>
            </a:r>
            <a:r>
              <a:rPr lang="en-US" sz="3600" dirty="0" smtClean="0"/>
              <a:t>the results (positive and negative)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fontScale="92500"/>
          </a:bodyPr>
          <a:lstStyle/>
          <a:p>
            <a:endParaRPr lang="en-US" dirty="0" smtClean="0"/>
          </a:p>
          <a:p>
            <a:pPr algn="ctr">
              <a:buNone/>
            </a:pPr>
            <a:r>
              <a:rPr lang="en-US" sz="3200" dirty="0" smtClean="0"/>
              <a:t>Results did not match expectations</a:t>
            </a:r>
          </a:p>
          <a:p>
            <a:pPr lvl="1" algn="ctr">
              <a:buNone/>
            </a:pPr>
            <a:endParaRPr lang="en-US" sz="3200" dirty="0" smtClean="0"/>
          </a:p>
          <a:p>
            <a:pPr algn="ctr">
              <a:buNone/>
            </a:pPr>
            <a:r>
              <a:rPr lang="en-US" sz="3200" dirty="0" smtClean="0"/>
              <a:t>Revised the list of search terms</a:t>
            </a:r>
          </a:p>
          <a:p>
            <a:pPr algn="ctr">
              <a:buNone/>
            </a:pPr>
            <a:endParaRPr lang="en-US" sz="3200" dirty="0" smtClean="0"/>
          </a:p>
          <a:p>
            <a:pPr algn="ctr">
              <a:buNone/>
            </a:pPr>
            <a:r>
              <a:rPr lang="en-US" sz="3200" dirty="0" smtClean="0"/>
              <a:t>Tested the filtering again, and…</a:t>
            </a:r>
          </a:p>
          <a:p>
            <a:pPr algn="ctr">
              <a:buNone/>
            </a:pPr>
            <a:endParaRPr lang="en-US" sz="3200" dirty="0" smtClean="0"/>
          </a:p>
          <a:p>
            <a:pPr algn="ctr">
              <a:buNone/>
            </a:pPr>
            <a:r>
              <a:rPr lang="en-US" sz="3200" dirty="0" smtClean="0"/>
              <a:t>A more accurate search with less responsive data!</a:t>
            </a:r>
          </a:p>
          <a:p>
            <a:endParaRPr lang="en-U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Validating Filters</a:t>
            </a:r>
            <a:endParaRPr lang="en-US" sz="4000" dirty="0"/>
          </a:p>
        </p:txBody>
      </p:sp>
      <p:sp>
        <p:nvSpPr>
          <p:cNvPr id="3" name="Content Placeholder 2"/>
          <p:cNvSpPr>
            <a:spLocks noGrp="1"/>
          </p:cNvSpPr>
          <p:nvPr>
            <p:ph idx="1"/>
          </p:nvPr>
        </p:nvSpPr>
        <p:spPr/>
        <p:txBody>
          <a:bodyPr>
            <a:normAutofit/>
          </a:bodyPr>
          <a:lstStyle/>
          <a:p>
            <a:endParaRPr lang="en-US" dirty="0" smtClean="0"/>
          </a:p>
          <a:p>
            <a:pPr algn="ctr">
              <a:buNone/>
            </a:pPr>
            <a:endParaRPr lang="en-US" sz="3200" dirty="0" smtClean="0"/>
          </a:p>
          <a:p>
            <a:pPr algn="ctr">
              <a:buNone/>
            </a:pPr>
            <a:r>
              <a:rPr lang="en-US" sz="3400" dirty="0" smtClean="0"/>
              <a:t>Wait a minute, I always test my keywords!</a:t>
            </a:r>
          </a:p>
          <a:p>
            <a:pPr algn="ctr">
              <a:buNone/>
            </a:pPr>
            <a:endParaRPr lang="en-US" sz="3400" dirty="0" smtClean="0"/>
          </a:p>
          <a:p>
            <a:pPr algn="ctr">
              <a:buNone/>
            </a:pPr>
            <a:r>
              <a:rPr lang="en-US" sz="3400" dirty="0" smtClean="0"/>
              <a:t>Not whether you test, but how much data…</a:t>
            </a:r>
          </a:p>
          <a:p>
            <a:endParaRPr lang="en-US"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Validating Review</a:t>
            </a:r>
            <a:endParaRPr lang="en-US" sz="4000" dirty="0"/>
          </a:p>
        </p:txBody>
      </p:sp>
      <p:sp>
        <p:nvSpPr>
          <p:cNvPr id="3" name="Content Placeholder 2"/>
          <p:cNvSpPr>
            <a:spLocks noGrp="1"/>
          </p:cNvSpPr>
          <p:nvPr>
            <p:ph idx="1"/>
          </p:nvPr>
        </p:nvSpPr>
        <p:spPr/>
        <p:txBody>
          <a:bodyPr>
            <a:normAutofit/>
          </a:bodyPr>
          <a:lstStyle/>
          <a:p>
            <a:endParaRPr lang="en-US" dirty="0" smtClean="0"/>
          </a:p>
          <a:p>
            <a:pPr algn="ctr">
              <a:buNone/>
            </a:pPr>
            <a:r>
              <a:rPr lang="en-US" dirty="0" smtClean="0"/>
              <a:t>After filtering about 120,000 documents to review</a:t>
            </a:r>
          </a:p>
          <a:p>
            <a:pPr algn="ctr">
              <a:buNone/>
            </a:pPr>
            <a:endParaRPr lang="en-US" dirty="0" smtClean="0"/>
          </a:p>
          <a:p>
            <a:pPr algn="ctr">
              <a:buNone/>
            </a:pPr>
            <a:r>
              <a:rPr lang="en-US" dirty="0" smtClean="0"/>
              <a:t>Reviewers often disagree about relevance or </a:t>
            </a:r>
            <a:br>
              <a:rPr lang="en-US" dirty="0" smtClean="0"/>
            </a:br>
            <a:r>
              <a:rPr lang="en-US" dirty="0" smtClean="0"/>
              <a:t>simply don’t understand the material</a:t>
            </a:r>
          </a:p>
          <a:p>
            <a:pPr algn="ctr">
              <a:buNone/>
            </a:pPr>
            <a:endParaRPr lang="en-US" dirty="0" smtClean="0"/>
          </a:p>
          <a:p>
            <a:pPr algn="ctr">
              <a:buNone/>
            </a:pPr>
            <a:r>
              <a:rPr lang="en-US" dirty="0" smtClean="0"/>
              <a:t>Double and triple review kills budgets</a:t>
            </a:r>
          </a:p>
          <a:p>
            <a:pPr algn="ctr">
              <a:buNone/>
            </a:pPr>
            <a:endParaRPr lang="en-US" dirty="0" smtClean="0"/>
          </a:p>
          <a:p>
            <a:pPr algn="ctr">
              <a:buNone/>
            </a:pPr>
            <a:r>
              <a:rPr lang="en-US" dirty="0" smtClean="0"/>
              <a:t>Instead, sample a random set of </a:t>
            </a:r>
            <a:r>
              <a:rPr lang="en-US" u="sng" dirty="0" smtClean="0"/>
              <a:t>4,010</a:t>
            </a:r>
            <a:r>
              <a:rPr lang="en-US" dirty="0" smtClean="0"/>
              <a:t> reviewed documents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Validating Review</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400" dirty="0" smtClean="0"/>
              <a:t>Subject matter expert noted a few anomalies</a:t>
            </a:r>
          </a:p>
          <a:p>
            <a:pPr algn="ctr">
              <a:buNone/>
            </a:pPr>
            <a:endParaRPr lang="en-US" sz="3400" dirty="0" smtClean="0"/>
          </a:p>
          <a:p>
            <a:pPr marL="0" indent="0" algn="ctr">
              <a:buNone/>
            </a:pPr>
            <a:r>
              <a:rPr lang="en-US" sz="3400" dirty="0" smtClean="0"/>
              <a:t>Re-reviewed items with the confusing term</a:t>
            </a:r>
          </a:p>
          <a:p>
            <a:pPr lvl="1" algn="ctr">
              <a:buNone/>
            </a:pPr>
            <a:endParaRPr lang="en-US" sz="3400" dirty="0" smtClean="0"/>
          </a:p>
          <a:p>
            <a:pPr marL="0" lvl="1" indent="0" algn="ctr">
              <a:buNone/>
            </a:pPr>
            <a:r>
              <a:rPr lang="en-US" sz="3400" dirty="0" smtClean="0"/>
              <a:t>One reviewer’s results could not be trusted</a:t>
            </a:r>
            <a:endParaRPr lang="en-US" sz="3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Keeping Your Vendors Honest</a:t>
            </a:r>
            <a:endParaRPr lang="en-US" sz="4000" dirty="0"/>
          </a:p>
        </p:txBody>
      </p:sp>
      <p:sp>
        <p:nvSpPr>
          <p:cNvPr id="3" name="Content Placeholder 2"/>
          <p:cNvSpPr>
            <a:spLocks noGrp="1"/>
          </p:cNvSpPr>
          <p:nvPr>
            <p:ph idx="1"/>
          </p:nvPr>
        </p:nvSpPr>
        <p:spPr/>
        <p:txBody>
          <a:bodyPr>
            <a:normAutofit lnSpcReduction="10000"/>
          </a:bodyPr>
          <a:lstStyle/>
          <a:p>
            <a:endParaRPr lang="en-US" dirty="0" smtClean="0"/>
          </a:p>
          <a:p>
            <a:pPr marL="0" lvl="1" indent="0" algn="ctr">
              <a:buNone/>
            </a:pPr>
            <a:r>
              <a:rPr lang="en-US" sz="3200" dirty="0" smtClean="0"/>
              <a:t>How do they test their tools?</a:t>
            </a:r>
          </a:p>
          <a:p>
            <a:pPr marL="0" lvl="1" indent="0" algn="ctr">
              <a:buNone/>
            </a:pPr>
            <a:endParaRPr lang="en-US" sz="3200" dirty="0" smtClean="0"/>
          </a:p>
          <a:p>
            <a:pPr marL="0" lvl="1" indent="0" algn="ctr">
              <a:buNone/>
            </a:pPr>
            <a:r>
              <a:rPr lang="en-US" sz="3200" dirty="0" smtClean="0"/>
              <a:t>How were automated tools used in your matter?</a:t>
            </a:r>
          </a:p>
          <a:p>
            <a:pPr marL="0" lvl="1" indent="0" algn="ctr">
              <a:buNone/>
            </a:pPr>
            <a:endParaRPr lang="en-US" sz="3200" dirty="0" smtClean="0"/>
          </a:p>
          <a:p>
            <a:pPr marL="0" lvl="1" indent="0" algn="ctr">
              <a:buNone/>
            </a:pPr>
            <a:r>
              <a:rPr lang="en-US" sz="3200" dirty="0" smtClean="0"/>
              <a:t>Do you know what they cannot do?</a:t>
            </a:r>
          </a:p>
          <a:p>
            <a:pPr marL="0" lvl="1" indent="0" algn="ctr">
              <a:buNone/>
            </a:pPr>
            <a:endParaRPr lang="en-US" sz="3200" dirty="0" smtClean="0"/>
          </a:p>
          <a:p>
            <a:pPr marL="0" lvl="1" indent="0" algn="ctr">
              <a:buNone/>
            </a:pPr>
            <a:r>
              <a:rPr lang="en-US" sz="3200" dirty="0" smtClean="0"/>
              <a:t>How did you use the results in your decisions?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What’s Next?</a:t>
            </a:r>
            <a:endParaRPr lang="en-US" dirty="0"/>
          </a:p>
        </p:txBody>
      </p:sp>
      <p:sp>
        <p:nvSpPr>
          <p:cNvPr id="3" name="Content Placeholder 2"/>
          <p:cNvSpPr>
            <a:spLocks noGrp="1"/>
          </p:cNvSpPr>
          <p:nvPr>
            <p:ph idx="1"/>
          </p:nvPr>
        </p:nvSpPr>
        <p:spPr/>
        <p:txBody>
          <a:bodyPr>
            <a:normAutofit fontScale="92500"/>
          </a:bodyPr>
          <a:lstStyle/>
          <a:p>
            <a:pPr lvl="1">
              <a:buNone/>
            </a:pPr>
            <a:endParaRPr lang="en-US" dirty="0" smtClean="0"/>
          </a:p>
          <a:p>
            <a:pPr indent="0" algn="ctr">
              <a:buNone/>
            </a:pPr>
            <a:r>
              <a:rPr lang="en-US" sz="3200" dirty="0" smtClean="0"/>
              <a:t>Built-in iterative review with statistical sampling</a:t>
            </a:r>
          </a:p>
          <a:p>
            <a:pPr indent="0" algn="ctr">
              <a:buNone/>
            </a:pPr>
            <a:endParaRPr lang="en-US" sz="3200" dirty="0" smtClean="0"/>
          </a:p>
          <a:p>
            <a:pPr indent="0" algn="ctr">
              <a:buNone/>
            </a:pPr>
            <a:r>
              <a:rPr lang="en-US" sz="3200" dirty="0" smtClean="0"/>
              <a:t>Relying solely on “Concept Searching” </a:t>
            </a:r>
            <a:br>
              <a:rPr lang="en-US" sz="3200" dirty="0" smtClean="0"/>
            </a:br>
            <a:r>
              <a:rPr lang="en-US" sz="3200" dirty="0" smtClean="0"/>
              <a:t>is a black box and a dead end</a:t>
            </a:r>
          </a:p>
          <a:p>
            <a:pPr indent="0" algn="ctr">
              <a:buNone/>
            </a:pPr>
            <a:endParaRPr lang="en-US" sz="3200" dirty="0" smtClean="0"/>
          </a:p>
          <a:p>
            <a:pPr indent="0" algn="ctr">
              <a:buNone/>
            </a:pPr>
            <a:r>
              <a:rPr lang="en-US" sz="3200" dirty="0" smtClean="0"/>
              <a:t>Advanced search techniques must offer </a:t>
            </a:r>
            <a:br>
              <a:rPr lang="en-US" sz="3200" dirty="0" smtClean="0"/>
            </a:br>
            <a:r>
              <a:rPr lang="en-US" sz="3200" u="sng" dirty="0" smtClean="0"/>
              <a:t>explanatory reasoning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icture 1.png"/>
          <p:cNvPicPr>
            <a:picLocks noChangeAspect="1"/>
          </p:cNvPicPr>
          <p:nvPr/>
        </p:nvPicPr>
        <p:blipFill>
          <a:blip r:embed="rId3"/>
          <a:stretch>
            <a:fillRect/>
          </a:stretch>
        </p:blipFill>
        <p:spPr>
          <a:xfrm>
            <a:off x="2895600" y="1828800"/>
            <a:ext cx="3581105" cy="4726674"/>
          </a:xfrm>
          <a:prstGeom prst="rect">
            <a:avLst/>
          </a:prstGeom>
        </p:spPr>
      </p:pic>
      <p:sp>
        <p:nvSpPr>
          <p:cNvPr id="7" name="Title 1"/>
          <p:cNvSpPr>
            <a:spLocks noGrp="1"/>
          </p:cNvSpPr>
          <p:nvPr>
            <p:ph type="title"/>
          </p:nvPr>
        </p:nvSpPr>
        <p:spPr>
          <a:xfrm>
            <a:off x="457200" y="685800"/>
            <a:ext cx="8229600" cy="1143000"/>
          </a:xfrm>
        </p:spPr>
        <p:txBody>
          <a:bodyPr/>
          <a:lstStyle/>
          <a:p>
            <a:pPr algn="ctr"/>
            <a:r>
              <a:rPr lang="en-US" dirty="0" smtClean="0"/>
              <a:t>Recommended Reading</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What does all this mean?</a:t>
            </a:r>
            <a:r>
              <a:rPr lang="en-US" sz="4500" dirty="0" smtClean="0"/>
              <a:t/>
            </a:r>
            <a:br>
              <a:rPr lang="en-US" sz="4500" dirty="0" smtClean="0"/>
            </a:br>
            <a:r>
              <a:rPr lang="en-US" sz="4000" dirty="0" smtClean="0"/>
              <a:t>(The Benefits of Using Statistics)</a:t>
            </a:r>
            <a:endParaRPr lang="en-US" sz="4000" dirty="0"/>
          </a:p>
        </p:txBody>
      </p:sp>
      <p:sp>
        <p:nvSpPr>
          <p:cNvPr id="3" name="Content Placeholder 2"/>
          <p:cNvSpPr>
            <a:spLocks noGrp="1"/>
          </p:cNvSpPr>
          <p:nvPr>
            <p:ph idx="1"/>
          </p:nvPr>
        </p:nvSpPr>
        <p:spPr/>
        <p:txBody>
          <a:bodyPr>
            <a:normAutofit fontScale="25000" lnSpcReduction="20000"/>
          </a:bodyPr>
          <a:lstStyle/>
          <a:p>
            <a:pPr>
              <a:buNone/>
            </a:pPr>
            <a:endParaRPr lang="en-US" sz="8000" dirty="0" smtClean="0"/>
          </a:p>
          <a:p>
            <a:pPr marL="0" indent="0" algn="ctr">
              <a:buNone/>
            </a:pPr>
            <a:r>
              <a:rPr lang="en-US" sz="14000" dirty="0" smtClean="0"/>
              <a:t>Small dataset for testing</a:t>
            </a:r>
          </a:p>
          <a:p>
            <a:pPr marL="0" indent="0" algn="ctr">
              <a:buNone/>
            </a:pPr>
            <a:endParaRPr lang="en-US" sz="14000" dirty="0" smtClean="0"/>
          </a:p>
          <a:p>
            <a:pPr marL="0" indent="0" algn="ctr">
              <a:buNone/>
            </a:pPr>
            <a:r>
              <a:rPr lang="en-US" sz="14000" dirty="0" smtClean="0"/>
              <a:t>Minimize false positives </a:t>
            </a:r>
          </a:p>
          <a:p>
            <a:pPr marL="0" indent="0" algn="ctr">
              <a:buNone/>
            </a:pPr>
            <a:endParaRPr lang="en-US" sz="14000" dirty="0" smtClean="0"/>
          </a:p>
          <a:p>
            <a:pPr marL="0" indent="0" algn="ctr">
              <a:buNone/>
            </a:pPr>
            <a:r>
              <a:rPr lang="en-US" sz="14000" dirty="0" smtClean="0"/>
              <a:t>More accurate search, reduced data volume</a:t>
            </a:r>
          </a:p>
          <a:p>
            <a:pPr marL="0" indent="0" algn="ctr">
              <a:buNone/>
            </a:pPr>
            <a:endParaRPr lang="en-US" sz="14000" dirty="0" smtClean="0"/>
          </a:p>
          <a:p>
            <a:pPr marL="0" indent="0" algn="ctr">
              <a:buNone/>
            </a:pPr>
            <a:r>
              <a:rPr lang="en-US" sz="14000" dirty="0" smtClean="0"/>
              <a:t>Defensibility of statistically validated testing</a:t>
            </a:r>
            <a:endParaRPr lang="en-US" sz="1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One last thing…</a:t>
            </a:r>
            <a:endParaRPr lang="en-US" sz="4000" dirty="0"/>
          </a:p>
        </p:txBody>
      </p:sp>
      <p:sp>
        <p:nvSpPr>
          <p:cNvPr id="3" name="Content Placeholder 2"/>
          <p:cNvSpPr>
            <a:spLocks noGrp="1"/>
          </p:cNvSpPr>
          <p:nvPr>
            <p:ph idx="1"/>
          </p:nvPr>
        </p:nvSpPr>
        <p:spPr/>
        <p:txBody>
          <a:bodyPr>
            <a:normAutofit/>
          </a:bodyPr>
          <a:lstStyle/>
          <a:p>
            <a:endParaRPr lang="en-US" dirty="0" smtClean="0"/>
          </a:p>
          <a:p>
            <a:endParaRPr lang="en-US" dirty="0" smtClean="0"/>
          </a:p>
          <a:p>
            <a:pPr marL="0" indent="0" algn="ctr">
              <a:buNone/>
            </a:pPr>
            <a:r>
              <a:rPr lang="en-US" sz="3000" dirty="0" smtClean="0"/>
              <a:t>Technologies will always differ and change rapidly,</a:t>
            </a:r>
            <a:br>
              <a:rPr lang="en-US" sz="3000" dirty="0" smtClean="0"/>
            </a:br>
            <a:r>
              <a:rPr lang="en-US" sz="3000" dirty="0" smtClean="0"/>
              <a:t> </a:t>
            </a:r>
            <a:br>
              <a:rPr lang="en-US" sz="3000" dirty="0" smtClean="0"/>
            </a:br>
            <a:r>
              <a:rPr lang="en-US" sz="3000" dirty="0" smtClean="0"/>
              <a:t>but statistical validation is a timeless truth.</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References &amp; Related Cases</a:t>
            </a:r>
            <a:endParaRPr lang="en-US" dirty="0"/>
          </a:p>
        </p:txBody>
      </p:sp>
      <p:sp>
        <p:nvSpPr>
          <p:cNvPr id="3" name="Content Placeholder 2"/>
          <p:cNvSpPr>
            <a:spLocks noGrp="1"/>
          </p:cNvSpPr>
          <p:nvPr>
            <p:ph idx="1"/>
          </p:nvPr>
        </p:nvSpPr>
        <p:spPr/>
        <p:txBody>
          <a:bodyPr>
            <a:normAutofit fontScale="92500"/>
          </a:bodyPr>
          <a:lstStyle/>
          <a:p>
            <a:pPr>
              <a:buFont typeface="Calibri" pitchFamily="34" charset="0"/>
              <a:buChar char="—"/>
            </a:pPr>
            <a:r>
              <a:rPr lang="en-US" dirty="0" smtClean="0"/>
              <a:t>The Sedona Conference Working Group Series, “Commentary on Achieving Quality in the E-Discovery Process,” May 2009.</a:t>
            </a:r>
          </a:p>
          <a:p>
            <a:pPr>
              <a:buFont typeface="Calibri" pitchFamily="34" charset="0"/>
              <a:buChar char="—"/>
            </a:pPr>
            <a:r>
              <a:rPr lang="en-US" dirty="0" err="1" smtClean="0"/>
              <a:t>Losey</a:t>
            </a:r>
            <a:r>
              <a:rPr lang="en-US" dirty="0" smtClean="0"/>
              <a:t>, Ralph. “The Multi-Modal ‘Where’s Waldo?’ Approach to Search…,” 2010. </a:t>
            </a:r>
            <a:r>
              <a:rPr lang="en-US" i="1" dirty="0" smtClean="0"/>
              <a:t>http://e-discoveryteam.com/2010/02/27/</a:t>
            </a:r>
            <a:endParaRPr lang="en-US" dirty="0" smtClean="0"/>
          </a:p>
          <a:p>
            <a:pPr>
              <a:buFont typeface="Calibri" pitchFamily="34" charset="0"/>
              <a:buChar char="—"/>
            </a:pPr>
            <a:r>
              <a:rPr lang="en-US" dirty="0" smtClean="0"/>
              <a:t>William A. Gross Construction Associates, Inc. </a:t>
            </a:r>
            <a:r>
              <a:rPr lang="en-US" dirty="0" err="1" smtClean="0"/>
              <a:t>v</a:t>
            </a:r>
            <a:r>
              <a:rPr lang="en-US" dirty="0" smtClean="0"/>
              <a:t>. American Manufacturers Mutual Insurance Co., 256 F.R.D. 134, 134 (S.D.N.Y. 2009)</a:t>
            </a:r>
          </a:p>
          <a:p>
            <a:pPr>
              <a:buFont typeface="Calibri" pitchFamily="34" charset="0"/>
              <a:buChar char="—"/>
            </a:pPr>
            <a:r>
              <a:rPr lang="en-US" dirty="0" smtClean="0"/>
              <a:t>Victor Stanley </a:t>
            </a:r>
            <a:r>
              <a:rPr lang="en-US" dirty="0" err="1" smtClean="0"/>
              <a:t>v</a:t>
            </a:r>
            <a:r>
              <a:rPr lang="en-US" dirty="0" smtClean="0"/>
              <a:t>. Creative Pipe, 250 F.R.D. 251 (D. Md. 2008) </a:t>
            </a:r>
          </a:p>
          <a:p>
            <a:pPr>
              <a:buFont typeface="Calibri" pitchFamily="34" charset="0"/>
              <a:buChar char="—"/>
            </a:pPr>
            <a:r>
              <a:rPr lang="en-US" dirty="0" smtClean="0"/>
              <a:t>In re </a:t>
            </a:r>
            <a:r>
              <a:rPr lang="en-US" dirty="0" err="1" smtClean="0"/>
              <a:t>Seroquel</a:t>
            </a:r>
            <a:r>
              <a:rPr lang="en-US" dirty="0" smtClean="0"/>
              <a:t> Products Liability Litigation, 244 F.R.D. 650, 662 (M.D. Fla. 2007)</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normAutofit fontScale="90000"/>
          </a:bodyPr>
          <a:lstStyle/>
          <a:p>
            <a:r>
              <a:rPr lang="en-US" b="1" dirty="0" smtClean="0">
                <a:solidFill>
                  <a:schemeClr val="tx1">
                    <a:lumMod val="85000"/>
                  </a:schemeClr>
                </a:solidFill>
              </a:rPr>
              <a:t>Statistical Validation And Data Analytics In </a:t>
            </a:r>
            <a:r>
              <a:rPr lang="en-US" dirty="0" smtClean="0">
                <a:solidFill>
                  <a:schemeClr val="tx1">
                    <a:lumMod val="85000"/>
                  </a:schemeClr>
                </a:solidFill>
              </a:rPr>
              <a:t>e</a:t>
            </a:r>
            <a:r>
              <a:rPr lang="en-US" b="1" dirty="0" smtClean="0">
                <a:solidFill>
                  <a:schemeClr val="tx1">
                    <a:lumMod val="85000"/>
                  </a:schemeClr>
                </a:solidFill>
              </a:rPr>
              <a:t>Discovery</a:t>
            </a:r>
            <a:endParaRPr lang="en-US" dirty="0">
              <a:solidFill>
                <a:schemeClr val="tx1">
                  <a:lumMod val="85000"/>
                </a:schemeClr>
              </a:solidFill>
            </a:endParaRPr>
          </a:p>
        </p:txBody>
      </p:sp>
      <p:sp>
        <p:nvSpPr>
          <p:cNvPr id="3" name="Subtitle 2"/>
          <p:cNvSpPr>
            <a:spLocks noGrp="1"/>
          </p:cNvSpPr>
          <p:nvPr>
            <p:ph type="subTitle" idx="1"/>
          </p:nvPr>
        </p:nvSpPr>
        <p:spPr>
          <a:xfrm>
            <a:off x="533400" y="3429000"/>
            <a:ext cx="7854696" cy="1752600"/>
          </a:xfrm>
        </p:spPr>
        <p:txBody>
          <a:bodyPr>
            <a:normAutofit/>
          </a:bodyPr>
          <a:lstStyle/>
          <a:p>
            <a:r>
              <a:rPr lang="en-US" dirty="0" smtClean="0">
                <a:solidFill>
                  <a:schemeClr val="tx1">
                    <a:lumMod val="85000"/>
                  </a:schemeClr>
                </a:solidFill>
              </a:rPr>
              <a:t>Geoff Black</a:t>
            </a:r>
          </a:p>
          <a:p>
            <a:r>
              <a:rPr lang="en-US" dirty="0" smtClean="0">
                <a:solidFill>
                  <a:schemeClr val="tx1">
                    <a:lumMod val="85000"/>
                  </a:schemeClr>
                </a:solidFill>
              </a:rPr>
              <a:t>geoff@geoffblack.com</a:t>
            </a:r>
          </a:p>
          <a:p>
            <a:r>
              <a:rPr lang="en-US" dirty="0" smtClean="0">
                <a:solidFill>
                  <a:schemeClr val="tx1">
                    <a:lumMod val="85000"/>
                  </a:schemeClr>
                </a:solidFill>
              </a:rPr>
              <a:t>www.geoffblack.com/ediscovery</a:t>
            </a:r>
            <a:endParaRPr lang="en-US" dirty="0">
              <a:solidFill>
                <a:schemeClr val="tx1">
                  <a:lumMod val="8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Why do we need Statistics?</a:t>
            </a:r>
            <a:br>
              <a:rPr lang="en-US" dirty="0" smtClean="0"/>
            </a:br>
            <a:r>
              <a:rPr lang="en-US" sz="4000" dirty="0" smtClean="0"/>
              <a:t>(Ensuring Quality in eDiscovery)</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Professional standards</a:t>
            </a:r>
          </a:p>
          <a:p>
            <a:pPr marL="0" indent="0" algn="ctr">
              <a:buNone/>
            </a:pPr>
            <a:endParaRPr lang="en-US" sz="3600" dirty="0" smtClean="0"/>
          </a:p>
          <a:p>
            <a:pPr marL="0" indent="0" algn="ctr">
              <a:buNone/>
            </a:pPr>
            <a:r>
              <a:rPr lang="en-US" sz="3600" dirty="0" smtClean="0"/>
              <a:t>Savvy judges already require sampling</a:t>
            </a:r>
          </a:p>
          <a:p>
            <a:pPr marL="0" indent="0" algn="ctr">
              <a:buNone/>
            </a:pPr>
            <a:endParaRPr lang="en-US" sz="3600" dirty="0" smtClean="0"/>
          </a:p>
          <a:p>
            <a:pPr marL="0" indent="0" algn="ctr">
              <a:buNone/>
            </a:pPr>
            <a:r>
              <a:rPr lang="en-US" sz="3600" dirty="0" smtClean="0"/>
              <a:t>Defensibility</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Types of Sampling</a:t>
            </a:r>
            <a:endParaRPr lang="en-US" dirty="0"/>
          </a:p>
        </p:txBody>
      </p:sp>
      <p:sp>
        <p:nvSpPr>
          <p:cNvPr id="3" name="Content Placeholder 2"/>
          <p:cNvSpPr>
            <a:spLocks noGrp="1"/>
          </p:cNvSpPr>
          <p:nvPr>
            <p:ph idx="1"/>
          </p:nvPr>
        </p:nvSpPr>
        <p:spPr/>
        <p:txBody>
          <a:bodyPr>
            <a:normAutofit/>
          </a:bodyPr>
          <a:lstStyle/>
          <a:p>
            <a:endParaRPr lang="en-US" dirty="0" smtClean="0"/>
          </a:p>
          <a:p>
            <a:pPr algn="ctr">
              <a:buNone/>
            </a:pPr>
            <a:endParaRPr lang="en-US" dirty="0" smtClean="0"/>
          </a:p>
          <a:p>
            <a:pPr marL="0" indent="0" algn="ctr">
              <a:buNone/>
            </a:pPr>
            <a:r>
              <a:rPr lang="en-US" sz="3600" dirty="0" smtClean="0"/>
              <a:t>Judgmental</a:t>
            </a:r>
          </a:p>
          <a:p>
            <a:pPr marL="0" indent="0" algn="ctr">
              <a:buNone/>
            </a:pPr>
            <a:endParaRPr lang="en-US" sz="3600" dirty="0" smtClean="0"/>
          </a:p>
          <a:p>
            <a:pPr marL="0" indent="0" algn="ctr">
              <a:buNone/>
            </a:pPr>
            <a:r>
              <a:rPr lang="en-US" sz="3600" dirty="0" smtClean="0"/>
              <a:t>Statistical</a:t>
            </a:r>
            <a:r>
              <a:rPr lang="en-US" sz="3600" baseline="30000" dirty="0" smtClean="0"/>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A Recent Experience with Sampling</a:t>
            </a:r>
            <a:endParaRPr lang="en-US" dirty="0"/>
          </a:p>
        </p:txBody>
      </p:sp>
      <p:sp>
        <p:nvSpPr>
          <p:cNvPr id="3" name="Content Placeholder 2"/>
          <p:cNvSpPr>
            <a:spLocks noGrp="1"/>
          </p:cNvSpPr>
          <p:nvPr>
            <p:ph idx="1"/>
          </p:nvPr>
        </p:nvSpPr>
        <p:spPr/>
        <p:txBody>
          <a:bodyPr>
            <a:normAutofit/>
          </a:bodyPr>
          <a:lstStyle/>
          <a:p>
            <a:pPr algn="ctr">
              <a:buNone/>
            </a:pPr>
            <a:endParaRPr lang="en-US" sz="3600" dirty="0" smtClean="0"/>
          </a:p>
          <a:p>
            <a:pPr marL="0" indent="0" algn="ctr">
              <a:buNone/>
            </a:pPr>
            <a:r>
              <a:rPr lang="en-US" sz="3600" dirty="0" smtClean="0"/>
              <a:t>Setting the stage</a:t>
            </a:r>
            <a:endParaRPr lang="en-US" sz="3600" dirty="0"/>
          </a:p>
        </p:txBody>
      </p:sp>
      <p:pic>
        <p:nvPicPr>
          <p:cNvPr id="4" name="Picture 3" descr="Peck-Snippet.bmp"/>
          <p:cNvPicPr>
            <a:picLocks noChangeAspect="1"/>
          </p:cNvPicPr>
          <p:nvPr/>
        </p:nvPicPr>
        <p:blipFill>
          <a:blip r:embed="rId3"/>
          <a:stretch>
            <a:fillRect/>
          </a:stretch>
        </p:blipFill>
        <p:spPr>
          <a:xfrm>
            <a:off x="1524000" y="3581400"/>
            <a:ext cx="6089400" cy="223704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 Recent Experience with Sampling</a:t>
            </a:r>
            <a:br>
              <a:rPr lang="en-US" dirty="0" smtClean="0"/>
            </a:br>
            <a:r>
              <a:rPr lang="en-US" sz="4000" dirty="0" smtClean="0"/>
              <a:t>The Challenge</a:t>
            </a:r>
            <a:endParaRPr lang="en-US" sz="4000" dirty="0"/>
          </a:p>
        </p:txBody>
      </p:sp>
      <p:sp>
        <p:nvSpPr>
          <p:cNvPr id="3" name="Content Placeholder 2"/>
          <p:cNvSpPr>
            <a:spLocks noGrp="1"/>
          </p:cNvSpPr>
          <p:nvPr>
            <p:ph idx="1"/>
          </p:nvPr>
        </p:nvSpPr>
        <p:spPr/>
        <p:txBody>
          <a:bodyPr>
            <a:normAutofit fontScale="92500"/>
          </a:bodyPr>
          <a:lstStyle/>
          <a:p>
            <a:endParaRPr lang="en-US" dirty="0" smtClean="0"/>
          </a:p>
          <a:p>
            <a:pPr marL="0" indent="0" algn="ctr">
              <a:buNone/>
            </a:pPr>
            <a:r>
              <a:rPr lang="en-US" sz="3000" dirty="0" smtClean="0"/>
              <a:t>Select appropriate filters for a large data set</a:t>
            </a:r>
          </a:p>
          <a:p>
            <a:pPr marL="0" indent="0" algn="ctr">
              <a:buNone/>
            </a:pPr>
            <a:endParaRPr lang="en-US" dirty="0" smtClean="0"/>
          </a:p>
          <a:p>
            <a:pPr marL="0" indent="0" algn="ctr">
              <a:buNone/>
            </a:pPr>
            <a:r>
              <a:rPr lang="en-US" sz="3000" dirty="0" smtClean="0"/>
              <a:t>Audit reviewers without double reviewing everything</a:t>
            </a:r>
          </a:p>
          <a:p>
            <a:pPr marL="0" indent="0" algn="ctr">
              <a:buNone/>
            </a:pPr>
            <a:endParaRPr lang="en-US" dirty="0" smtClean="0"/>
          </a:p>
          <a:p>
            <a:pPr marL="0" indent="0" algn="ctr">
              <a:buNone/>
            </a:pPr>
            <a:r>
              <a:rPr lang="en-US" sz="3000" dirty="0" smtClean="0"/>
              <a:t>Test our processing tools</a:t>
            </a:r>
          </a:p>
          <a:p>
            <a:pPr marL="0" indent="0" algn="ctr">
              <a:buNone/>
            </a:pPr>
            <a:endParaRPr lang="en-US" dirty="0" smtClean="0"/>
          </a:p>
          <a:p>
            <a:pPr marL="0" indent="0" algn="ctr">
              <a:buNone/>
            </a:pPr>
            <a:r>
              <a:rPr lang="en-US" sz="3000" dirty="0" smtClean="0"/>
              <a:t>Accomplish all of these with a high </a:t>
            </a:r>
            <a:r>
              <a:rPr lang="en-US" sz="3000" i="1" dirty="0" smtClean="0"/>
              <a:t>confidence level </a:t>
            </a:r>
            <a:r>
              <a:rPr lang="en-US" sz="3000" dirty="0" smtClean="0"/>
              <a:t>and low </a:t>
            </a:r>
            <a:r>
              <a:rPr lang="en-US" sz="3000" i="1" dirty="0" smtClean="0"/>
              <a:t>confidence interval</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Confidence Interval</a:t>
            </a:r>
            <a:endParaRPr lang="en-US" sz="4000" dirty="0"/>
          </a:p>
        </p:txBody>
      </p:sp>
      <p:sp>
        <p:nvSpPr>
          <p:cNvPr id="3" name="Content Placeholder 2"/>
          <p:cNvSpPr>
            <a:spLocks noGrp="1"/>
          </p:cNvSpPr>
          <p:nvPr>
            <p:ph idx="1"/>
          </p:nvPr>
        </p:nvSpPr>
        <p:spPr/>
        <p:txBody>
          <a:bodyPr>
            <a:normAutofit fontScale="92500"/>
          </a:bodyPr>
          <a:lstStyle/>
          <a:p>
            <a:pPr>
              <a:buNone/>
            </a:pPr>
            <a:endParaRPr lang="en-US" dirty="0" smtClean="0"/>
          </a:p>
          <a:p>
            <a:pPr marL="0" indent="0" algn="ctr">
              <a:buNone/>
            </a:pPr>
            <a:r>
              <a:rPr lang="en-US" sz="3700" dirty="0" smtClean="0"/>
              <a:t>The “confidence interval” or margin of error</a:t>
            </a:r>
          </a:p>
          <a:p>
            <a:pPr marL="0" indent="0" algn="ctr">
              <a:buNone/>
            </a:pPr>
            <a:endParaRPr lang="en-US" sz="3700" dirty="0" smtClean="0"/>
          </a:p>
          <a:p>
            <a:pPr marL="0" indent="0" algn="ctr">
              <a:buNone/>
            </a:pPr>
            <a:r>
              <a:rPr lang="en-US" sz="3700" dirty="0" smtClean="0"/>
              <a:t>How closely our results will reflect the </a:t>
            </a:r>
            <a:br>
              <a:rPr lang="en-US" sz="3700" dirty="0" smtClean="0"/>
            </a:br>
            <a:r>
              <a:rPr lang="en-US" sz="3700" dirty="0" smtClean="0"/>
              <a:t>general population</a:t>
            </a:r>
          </a:p>
          <a:p>
            <a:pPr marL="0" indent="0" algn="ctr">
              <a:buNone/>
            </a:pPr>
            <a:endParaRPr lang="en-US" sz="3700" dirty="0" smtClean="0"/>
          </a:p>
          <a:p>
            <a:pPr marL="0" indent="0" algn="ctr">
              <a:buNone/>
            </a:pPr>
            <a:r>
              <a:rPr lang="en-US" sz="3700" dirty="0" smtClean="0"/>
              <a:t>Lower is better</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Confidence Interval Example</a:t>
            </a:r>
            <a:endParaRPr lang="en-US" sz="4000" dirty="0"/>
          </a:p>
        </p:txBody>
      </p:sp>
      <p:sp>
        <p:nvSpPr>
          <p:cNvPr id="3" name="Content Placeholder 2"/>
          <p:cNvSpPr>
            <a:spLocks noGrp="1"/>
          </p:cNvSpPr>
          <p:nvPr>
            <p:ph idx="1"/>
          </p:nvPr>
        </p:nvSpPr>
        <p:spPr/>
        <p:txBody>
          <a:bodyPr>
            <a:normAutofit fontScale="92500" lnSpcReduction="10000"/>
          </a:bodyPr>
          <a:lstStyle/>
          <a:p>
            <a:pPr>
              <a:buNone/>
            </a:pPr>
            <a:endParaRPr lang="en-US" dirty="0" smtClean="0"/>
          </a:p>
          <a:p>
            <a:pPr marL="0" indent="0" algn="ctr">
              <a:buNone/>
            </a:pPr>
            <a:r>
              <a:rPr lang="en-US" sz="3600" dirty="0" smtClean="0"/>
              <a:t>We have 100 documents and our </a:t>
            </a:r>
            <a:br>
              <a:rPr lang="en-US" sz="3600" dirty="0" smtClean="0"/>
            </a:br>
            <a:r>
              <a:rPr lang="en-US" sz="3600" dirty="0" smtClean="0"/>
              <a:t>confidence interval is </a:t>
            </a:r>
            <a:r>
              <a:rPr lang="en-US" sz="3600" u="sng" dirty="0" smtClean="0"/>
              <a:t>± 2%</a:t>
            </a:r>
            <a:r>
              <a:rPr lang="en-US" sz="3600" dirty="0" smtClean="0"/>
              <a:t>. </a:t>
            </a:r>
          </a:p>
          <a:p>
            <a:pPr marL="0" indent="0" algn="ctr">
              <a:buNone/>
            </a:pPr>
            <a:endParaRPr lang="en-US" sz="3600" dirty="0" smtClean="0"/>
          </a:p>
          <a:p>
            <a:pPr marL="0" indent="0" algn="ctr">
              <a:buNone/>
            </a:pPr>
            <a:r>
              <a:rPr lang="en-US" sz="3600" dirty="0" smtClean="0"/>
              <a:t>Testing shows 10% responsiveness</a:t>
            </a:r>
            <a:br>
              <a:rPr lang="en-US" sz="3600" dirty="0" smtClean="0"/>
            </a:br>
            <a:r>
              <a:rPr lang="en-US" sz="3600" dirty="0" smtClean="0"/>
              <a:t/>
            </a:r>
            <a:br>
              <a:rPr lang="en-US" sz="3600" dirty="0" smtClean="0"/>
            </a:br>
            <a:r>
              <a:rPr lang="en-US" sz="3600" dirty="0" smtClean="0"/>
              <a:t>General population should show between </a:t>
            </a:r>
            <a:br>
              <a:rPr lang="en-US" sz="3600" dirty="0" smtClean="0"/>
            </a:br>
            <a:r>
              <a:rPr lang="en-US" sz="3600" dirty="0" smtClean="0"/>
              <a:t>8% and 12% responsiveness, or</a:t>
            </a:r>
            <a:br>
              <a:rPr lang="en-US" sz="3600" dirty="0" smtClean="0"/>
            </a:br>
            <a:r>
              <a:rPr lang="en-US" sz="3600" dirty="0" smtClean="0"/>
              <a:t>8 to 12 documents.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Statistics for </a:t>
            </a:r>
            <a:r>
              <a:rPr lang="en-US" dirty="0" err="1" smtClean="0"/>
              <a:t>eDiscovery</a:t>
            </a:r>
            <a:r>
              <a:rPr lang="en-US" dirty="0" smtClean="0"/>
              <a:t/>
            </a:r>
            <a:br>
              <a:rPr lang="en-US" dirty="0" smtClean="0"/>
            </a:br>
            <a:r>
              <a:rPr lang="en-US" sz="4000" dirty="0" smtClean="0"/>
              <a:t>Confidence Level</a:t>
            </a:r>
            <a:endParaRPr lang="en-US" sz="4000" dirty="0"/>
          </a:p>
        </p:txBody>
      </p:sp>
      <p:sp>
        <p:nvSpPr>
          <p:cNvPr id="3" name="Content Placeholder 2"/>
          <p:cNvSpPr>
            <a:spLocks noGrp="1"/>
          </p:cNvSpPr>
          <p:nvPr>
            <p:ph idx="1"/>
          </p:nvPr>
        </p:nvSpPr>
        <p:spPr/>
        <p:txBody>
          <a:bodyPr>
            <a:normAutofit/>
          </a:bodyPr>
          <a:lstStyle/>
          <a:p>
            <a:endParaRPr lang="en-US" dirty="0" smtClean="0"/>
          </a:p>
          <a:p>
            <a:pPr marL="0" indent="0" algn="ctr">
              <a:buNone/>
            </a:pPr>
            <a:r>
              <a:rPr lang="en-US" sz="3600" dirty="0" smtClean="0"/>
              <a:t>The “confidence level”</a:t>
            </a:r>
          </a:p>
          <a:p>
            <a:pPr marL="0" indent="0" algn="ctr">
              <a:buNone/>
            </a:pPr>
            <a:endParaRPr lang="en-US" sz="3600" dirty="0" smtClean="0"/>
          </a:p>
          <a:p>
            <a:pPr marL="0" indent="0" algn="ctr">
              <a:buNone/>
            </a:pPr>
            <a:r>
              <a:rPr lang="en-US" sz="3600" dirty="0" smtClean="0"/>
              <a:t>Does our sample accurately represent </a:t>
            </a:r>
            <a:br>
              <a:rPr lang="en-US" sz="3600" dirty="0" smtClean="0"/>
            </a:br>
            <a:r>
              <a:rPr lang="en-US" sz="3600" dirty="0" smtClean="0"/>
              <a:t>the results of general population?</a:t>
            </a:r>
          </a:p>
          <a:p>
            <a:pPr marL="0" indent="0" algn="ctr">
              <a:buNone/>
            </a:pPr>
            <a:endParaRPr lang="en-US" sz="3600" dirty="0" smtClean="0"/>
          </a:p>
          <a:p>
            <a:pPr marL="0" indent="0" algn="ctr">
              <a:buNone/>
            </a:pPr>
            <a:r>
              <a:rPr lang="en-US" sz="3600" dirty="0" smtClean="0"/>
              <a:t>Higher is better</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Custom 1">
      <a:dk1>
        <a:sysClr val="windowText" lastClr="000000"/>
      </a:dk1>
      <a:lt1>
        <a:sysClr val="window" lastClr="FFFFFF"/>
      </a:lt1>
      <a:dk2>
        <a:srgbClr val="04617B"/>
      </a:dk2>
      <a:lt2>
        <a:srgbClr val="FFFFFF"/>
      </a:lt2>
      <a:accent1>
        <a:srgbClr val="0F6FC6"/>
      </a:accent1>
      <a:accent2>
        <a:srgbClr val="DBF5F9"/>
      </a:accent2>
      <a:accent3>
        <a:srgbClr val="3F3F3F"/>
      </a:accent3>
      <a:accent4>
        <a:srgbClr val="FFFCC6"/>
      </a:accent4>
      <a:accent5>
        <a:srgbClr val="7CCA62"/>
      </a:accent5>
      <a:accent6>
        <a:srgbClr val="A5C249"/>
      </a:accent6>
      <a:hlink>
        <a:srgbClr val="04617B"/>
      </a:hlink>
      <a:folHlink>
        <a:srgbClr val="FFFCC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2788</TotalTime>
  <Words>4598</Words>
  <Application>Microsoft Office PowerPoint</Application>
  <PresentationFormat>On-screen Show (4:3)</PresentationFormat>
  <Paragraphs>244</Paragraphs>
  <Slides>23</Slides>
  <Notes>23</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Flow</vt:lpstr>
      <vt:lpstr>Statistical Validation And Data Analytics In eDiscovery</vt:lpstr>
      <vt:lpstr>Recommended Reading</vt:lpstr>
      <vt:lpstr>Why do we need Statistics? (Ensuring Quality in eDiscovery)</vt:lpstr>
      <vt:lpstr>Types of Sampling</vt:lpstr>
      <vt:lpstr>A Recent Experience with Sampling</vt:lpstr>
      <vt:lpstr>A Recent Experience with Sampling The Challenge</vt:lpstr>
      <vt:lpstr>Statistics for eDiscovery Confidence Interval</vt:lpstr>
      <vt:lpstr>Statistics for eDiscovery Confidence Interval Example</vt:lpstr>
      <vt:lpstr>Statistics for eDiscovery Confidence Level</vt:lpstr>
      <vt:lpstr>Statistics for eDiscovery</vt:lpstr>
      <vt:lpstr>[Scaling] Statistics for eDiscovery</vt:lpstr>
      <vt:lpstr>A Recent Experience with Sampling Filtering Selection</vt:lpstr>
      <vt:lpstr>A Recent Experience with Sampling Validating Filters</vt:lpstr>
      <vt:lpstr>A Recent Experience with Sampling Validating Filters</vt:lpstr>
      <vt:lpstr>A Recent Experience with Sampling Validating Filters</vt:lpstr>
      <vt:lpstr>A Recent Experience with Sampling Validating Review</vt:lpstr>
      <vt:lpstr>A Recent Experience with Sampling Validating Review</vt:lpstr>
      <vt:lpstr>A Recent Experience with Sampling Keeping Your Vendors Honest</vt:lpstr>
      <vt:lpstr>What’s Next?</vt:lpstr>
      <vt:lpstr>What does all this mean? (The Benefits of Using Statistics)</vt:lpstr>
      <vt:lpstr>One last thing…</vt:lpstr>
      <vt:lpstr>References &amp; Related Cases</vt:lpstr>
      <vt:lpstr>Statistical Validation And Data Analytics In eDiscovery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Statistical Validation And Data Analytics In eDiscovery</dc:title>
  <dc:creator>Geoff Black</dc:creator>
  <cp:keywords>ediscovery statistics sampling validation legal technology</cp:keywords>
  <dc:description>http://www.geoffblack.com/ediscovery</dc:description>
  <cp:lastModifiedBy>x161615</cp:lastModifiedBy>
  <cp:revision>355</cp:revision>
  <dcterms:created xsi:type="dcterms:W3CDTF">2010-04-07T18:27:50Z</dcterms:created>
  <dcterms:modified xsi:type="dcterms:W3CDTF">2010-04-29T16:25:53Z</dcterms:modified>
  <cp:category/>
</cp:coreProperties>
</file>